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4"/>
  </p:sldMasterIdLst>
  <p:notesMasterIdLst>
    <p:notesMasterId r:id="rId21"/>
  </p:notesMasterIdLst>
  <p:handoutMasterIdLst>
    <p:handoutMasterId r:id="rId22"/>
  </p:handoutMasterIdLst>
  <p:sldIdLst>
    <p:sldId id="386" r:id="rId5"/>
    <p:sldId id="406" r:id="rId6"/>
    <p:sldId id="424" r:id="rId7"/>
    <p:sldId id="422" r:id="rId8"/>
    <p:sldId id="423" r:id="rId9"/>
    <p:sldId id="425" r:id="rId10"/>
    <p:sldId id="415" r:id="rId11"/>
    <p:sldId id="417" r:id="rId12"/>
    <p:sldId id="411" r:id="rId13"/>
    <p:sldId id="420" r:id="rId14"/>
    <p:sldId id="426" r:id="rId15"/>
    <p:sldId id="427" r:id="rId16"/>
    <p:sldId id="413" r:id="rId17"/>
    <p:sldId id="421" r:id="rId18"/>
    <p:sldId id="416" r:id="rId19"/>
    <p:sldId id="407" r:id="rId2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A9985C-A993-416C-B27E-852EB446CC8D}">
          <p14:sldIdLst>
            <p14:sldId id="386"/>
            <p14:sldId id="406"/>
            <p14:sldId id="424"/>
            <p14:sldId id="422"/>
            <p14:sldId id="423"/>
            <p14:sldId id="425"/>
            <p14:sldId id="415"/>
            <p14:sldId id="417"/>
            <p14:sldId id="411"/>
            <p14:sldId id="420"/>
            <p14:sldId id="426"/>
            <p14:sldId id="427"/>
            <p14:sldId id="413"/>
          </p14:sldIdLst>
        </p14:section>
        <p14:section name="Appendix" id="{ABE9577E-0981-452E-99C5-F5DA5B7B7A6E}">
          <p14:sldIdLst>
            <p14:sldId id="421"/>
            <p14:sldId id="416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36B325-6242-2AF2-FDE7-105CE98B0600}" name="Kinard, Lauren (DHS)" initials="K(" userId="S::lauren.kinard@dc.gov::240243cb-7033-488d-bf9f-553fbd8dbd45" providerId="AD"/>
  <p188:author id="{D1627A2F-A54D-0F0C-03E1-049C72E6CDF3}" name="Valentine, Kevin (DHS)" initials="V(" userId="S::kevin.valentine1@dc.gov::92ac3e0f-2787-4cb0-bfc6-187444094cc7" providerId="AD"/>
  <p188:author id="{BB6CBD4B-F990-2373-4B22-DB2542D845A5}" name="Meah, Tai (DHS)" initials="M(" userId="S::tai.meah@dc.gov::c2766952-dc86-404f-8193-d17574c32ef6" providerId="AD"/>
  <p188:author id="{26FA7B4C-9D25-E3FB-B244-204955EAFE8C}" name="Franklin, Lisa (DHS)" initials="F(" userId="S::lisa.franklin@dc.gov::ef0c4f72-6030-4ee7-8572-201679afb22e" providerId="AD"/>
  <p188:author id="{B867E070-45CF-E018-9580-E588DABCB1E4}" name="Ross, David (DHS)" initials="R(" userId="S::david.ross@dc.gov::5cb681d5-e3e1-41ac-b8e9-de613849225f" providerId="AD"/>
  <p188:author id="{B67C0AC3-BA20-9B2D-A8AB-D108431589F0}" name="Gentry, Dwayne (DHS)" initials="G(" userId="S::dwayne.gentry@dc.gov::4a099d4a-bea6-4282-905e-8773e06eb4d6" providerId="AD"/>
  <p188:author id="{334DDFF1-57E9-AAB0-4187-078922BD7AEF}" name="Curtin, Lindsay (DHS)" initials="C(" userId="S::lindsay.curtin1@dc.gov::51be1173-3188-4141-94c4-93ad11884e5c" providerId="AD"/>
  <p188:author id="{17AA27F3-8D86-1488-79A3-7DE1A5544CC0}" name="Mortensen, Tania (DHS)" initials="M(" userId="S::tania.mortensen@dc.gov::aba00ce9-c1d4-4cf3-9ac4-7107a049e029" providerId="AD"/>
  <p188:author id="{747B8CFC-6DD9-6088-344B-FF7D583B196B}" name="Newman, Anthony (DHS)" initials="N(" userId="S::anthony.newman@dc.gov::93319003-2516-4a1e-90ff-ac8ac70fb33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etti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  <a:srgbClr val="0033CC"/>
    <a:srgbClr val="A44114"/>
    <a:srgbClr val="FF6600"/>
    <a:srgbClr val="893611"/>
    <a:srgbClr val="F3B99F"/>
    <a:srgbClr val="B94917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vingstone, Richard (EOM)" userId="78c9b635-04e2-43ef-8665-31855a675ace" providerId="ADAL" clId="{804836C1-239C-46FE-BAC0-3FDB8A381865}"/>
    <pc:docChg chg="delSld modSection">
      <pc:chgData name="Livingstone, Richard (EOM)" userId="78c9b635-04e2-43ef-8665-31855a675ace" providerId="ADAL" clId="{804836C1-239C-46FE-BAC0-3FDB8A381865}" dt="2024-03-13T13:29:07.614" v="7" actId="47"/>
      <pc:docMkLst>
        <pc:docMk/>
      </pc:docMkLst>
      <pc:sldChg chg="delCm">
        <pc:chgData name="Livingstone, Richard (EOM)" userId="78c9b635-04e2-43ef-8665-31855a675ace" providerId="ADAL" clId="{804836C1-239C-46FE-BAC0-3FDB8A381865}" dt="2024-03-11T20:11:47.496" v="1"/>
        <pc:sldMkLst>
          <pc:docMk/>
          <pc:sldMk cId="3143594385" sldId="41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vingstone, Richard (EOM)" userId="78c9b635-04e2-43ef-8665-31855a675ace" providerId="ADAL" clId="{804836C1-239C-46FE-BAC0-3FDB8A381865}" dt="2024-03-11T20:11:47.496" v="1"/>
              <pc2:cmMkLst xmlns:pc2="http://schemas.microsoft.com/office/powerpoint/2019/9/main/command">
                <pc:docMk/>
                <pc:sldMk cId="3143594385" sldId="411"/>
                <pc2:cmMk id="{1447320B-A15B-44DB-ADDC-AF13837FA406}"/>
              </pc2:cmMkLst>
            </pc226:cmChg>
            <pc226:cmChg xmlns:pc226="http://schemas.microsoft.com/office/powerpoint/2022/06/main/command" chg="del">
              <pc226:chgData name="Livingstone, Richard (EOM)" userId="78c9b635-04e2-43ef-8665-31855a675ace" providerId="ADAL" clId="{804836C1-239C-46FE-BAC0-3FDB8A381865}" dt="2024-03-11T20:11:46.809" v="0"/>
              <pc2:cmMkLst xmlns:pc2="http://schemas.microsoft.com/office/powerpoint/2019/9/main/command">
                <pc:docMk/>
                <pc:sldMk cId="3143594385" sldId="411"/>
                <pc2:cmMk id="{018BCA3E-D213-4E98-A643-8430799CAD5D}"/>
              </pc2:cmMkLst>
            </pc226:cmChg>
          </p:ext>
        </pc:extLst>
      </pc:sldChg>
      <pc:sldChg chg="del">
        <pc:chgData name="Livingstone, Richard (EOM)" userId="78c9b635-04e2-43ef-8665-31855a675ace" providerId="ADAL" clId="{804836C1-239C-46FE-BAC0-3FDB8A381865}" dt="2024-03-13T13:29:05.582" v="6" actId="47"/>
        <pc:sldMkLst>
          <pc:docMk/>
          <pc:sldMk cId="141042046" sldId="412"/>
        </pc:sldMkLst>
      </pc:sldChg>
      <pc:sldChg chg="delCm">
        <pc:chgData name="Livingstone, Richard (EOM)" userId="78c9b635-04e2-43ef-8665-31855a675ace" providerId="ADAL" clId="{804836C1-239C-46FE-BAC0-3FDB8A381865}" dt="2024-03-11T20:12:05.408" v="4"/>
        <pc:sldMkLst>
          <pc:docMk/>
          <pc:sldMk cId="2266258427" sldId="4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vingstone, Richard (EOM)" userId="78c9b635-04e2-43ef-8665-31855a675ace" providerId="ADAL" clId="{804836C1-239C-46FE-BAC0-3FDB8A381865}" dt="2024-03-11T20:12:05.408" v="4"/>
              <pc2:cmMkLst xmlns:pc2="http://schemas.microsoft.com/office/powerpoint/2019/9/main/command">
                <pc:docMk/>
                <pc:sldMk cId="2266258427" sldId="413"/>
                <pc2:cmMk id="{E8568389-2E4F-4D83-AD2E-14361E1655BA}"/>
              </pc2:cmMkLst>
            </pc226:cmChg>
            <pc226:cmChg xmlns:pc226="http://schemas.microsoft.com/office/powerpoint/2022/06/main/command" chg="del">
              <pc226:chgData name="Livingstone, Richard (EOM)" userId="78c9b635-04e2-43ef-8665-31855a675ace" providerId="ADAL" clId="{804836C1-239C-46FE-BAC0-3FDB8A381865}" dt="2024-03-11T20:12:03.115" v="3"/>
              <pc2:cmMkLst xmlns:pc2="http://schemas.microsoft.com/office/powerpoint/2019/9/main/command">
                <pc:docMk/>
                <pc:sldMk cId="2266258427" sldId="413"/>
                <pc2:cmMk id="{4B07B8D5-D753-4A34-8CBF-1D5F002A8563}"/>
              </pc2:cmMkLst>
            </pc226:cmChg>
          </p:ext>
        </pc:extLst>
      </pc:sldChg>
      <pc:sldChg chg="delCm">
        <pc:chgData name="Livingstone, Richard (EOM)" userId="78c9b635-04e2-43ef-8665-31855a675ace" providerId="ADAL" clId="{804836C1-239C-46FE-BAC0-3FDB8A381865}" dt="2024-03-11T20:12:09.199" v="5"/>
        <pc:sldMkLst>
          <pc:docMk/>
          <pc:sldMk cId="1392822874" sldId="4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vingstone, Richard (EOM)" userId="78c9b635-04e2-43ef-8665-31855a675ace" providerId="ADAL" clId="{804836C1-239C-46FE-BAC0-3FDB8A381865}" dt="2024-03-11T20:12:09.199" v="5"/>
              <pc2:cmMkLst xmlns:pc2="http://schemas.microsoft.com/office/powerpoint/2019/9/main/command">
                <pc:docMk/>
                <pc:sldMk cId="1392822874" sldId="416"/>
                <pc2:cmMk id="{3C6A6FBB-DE98-484E-A0A2-B22FE6216DE9}"/>
              </pc2:cmMkLst>
            </pc226:cmChg>
          </p:ext>
        </pc:extLst>
      </pc:sldChg>
      <pc:sldChg chg="del">
        <pc:chgData name="Livingstone, Richard (EOM)" userId="78c9b635-04e2-43ef-8665-31855a675ace" providerId="ADAL" clId="{804836C1-239C-46FE-BAC0-3FDB8A381865}" dt="2024-03-13T13:29:07.614" v="7" actId="47"/>
        <pc:sldMkLst>
          <pc:docMk/>
          <pc:sldMk cId="2588204475" sldId="419"/>
        </pc:sldMkLst>
      </pc:sldChg>
      <pc:sldChg chg="delCm">
        <pc:chgData name="Livingstone, Richard (EOM)" userId="78c9b635-04e2-43ef-8665-31855a675ace" providerId="ADAL" clId="{804836C1-239C-46FE-BAC0-3FDB8A381865}" dt="2024-03-11T20:11:55.009" v="2"/>
        <pc:sldMkLst>
          <pc:docMk/>
          <pc:sldMk cId="1218009809" sldId="42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vingstone, Richard (EOM)" userId="78c9b635-04e2-43ef-8665-31855a675ace" providerId="ADAL" clId="{804836C1-239C-46FE-BAC0-3FDB8A381865}" dt="2024-03-11T20:11:55.009" v="2"/>
              <pc2:cmMkLst xmlns:pc2="http://schemas.microsoft.com/office/powerpoint/2019/9/main/command">
                <pc:docMk/>
                <pc:sldMk cId="1218009809" sldId="420"/>
                <pc2:cmMk id="{960A6B94-1A22-450B-B027-FA1560203147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74BE4D2E-E5A2-487E-B11D-30C6D26C00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6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4" y="0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61"/>
            <a:ext cx="5617208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4" y="8841737"/>
            <a:ext cx="3043979" cy="46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2" tIns="46651" rIns="93302" bIns="46651" numCol="1" anchor="b" anchorCtr="0" compatLnSpc="1">
            <a:prstTxWarp prst="textNoShape">
              <a:avLst/>
            </a:prstTxWarp>
          </a:bodyPr>
          <a:lstStyle>
            <a:lvl1pPr algn="r" defTabSz="933106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75534B6-74AA-4395-A366-9713C5285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C3B7-E7F6-4F0E-B928-152A333A3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29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5491-C2DF-4820-8D3D-C64F68498E7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76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ADF-4A33-4F93-9962-B43ABD1396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17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92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589AF-B537-45F9-BB7F-752E63193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4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E4A83-C939-4830-B5AC-5600546535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6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05A06-16D5-4927-9032-F537A3F438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5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C28B-1E08-4FF9-94C8-5972E0DDAD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75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D0281-B784-47E2-B9E8-0AC08FE2E6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12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D9A4-1524-47B5-9786-4F670205E4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6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45060-4C93-4D01-99D6-F8B763FC6B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99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822" y="6112716"/>
            <a:ext cx="9146822" cy="765048"/>
          </a:xfrm>
          <a:prstGeom prst="rect">
            <a:avLst/>
          </a:prstGeom>
        </p:spPr>
      </p:pic>
      <p:pic>
        <p:nvPicPr>
          <p:cNvPr id="8" name="Picture 7" descr="DHS PowerPoint Header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2" y="0"/>
            <a:ext cx="9146822" cy="523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17493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D369-7972-4015-A26E-AC6EBE9F5DD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3B0AC4B9-1F8F-E54B-975B-91F53EBB73D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394" y="6324600"/>
            <a:ext cx="1845006" cy="380715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E2296DAA-2132-A945-BD7C-790CAA396C66}"/>
              </a:ext>
            </a:extLst>
          </p:cNvPr>
          <p:cNvSpPr txBox="1">
            <a:spLocks/>
          </p:cNvSpPr>
          <p:nvPr userDrawn="1"/>
        </p:nvSpPr>
        <p:spPr>
          <a:xfrm>
            <a:off x="228600" y="6495240"/>
            <a:ext cx="1066800" cy="28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ClrTx/>
              <a:buSzTx/>
              <a:buFontTx/>
            </a:pPr>
            <a:r>
              <a:rPr lang="en-US" sz="1100" b="1">
                <a:solidFill>
                  <a:schemeClr val="bg1"/>
                </a:solidFill>
              </a:rPr>
              <a:t>DHS.DC.GOV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2468BC5-BF70-4824-69C2-A59AA7D10B4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399658"/>
            <a:ext cx="1478690" cy="28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buNone/>
            </a:pPr>
            <a:r>
              <a:rPr lang="en-US">
                <a:solidFill>
                  <a:srgbClr val="1F497D"/>
                </a:solidFill>
                <a:latin typeface="Calibri"/>
                <a:ea typeface="Calibri"/>
                <a:cs typeface="Calibri"/>
              </a:rPr>
              <a:t>Presented </a:t>
            </a:r>
            <a:r>
              <a:rPr lang="en-US" err="1">
                <a:solidFill>
                  <a:srgbClr val="1F497D"/>
                </a:solidFill>
                <a:latin typeface="Calibri"/>
                <a:ea typeface="Calibri"/>
                <a:cs typeface="Calibri"/>
              </a:rPr>
              <a:t>une</a:t>
            </a:r>
            <a:r>
              <a:rPr lang="en-US">
                <a:solidFill>
                  <a:srgbClr val="1F497D"/>
                </a:solidFill>
                <a:latin typeface="Calibri"/>
                <a:ea typeface="Calibri"/>
                <a:cs typeface="Calibri"/>
              </a:rPr>
              <a:t> 21, 2023, to ANC2A 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3886200"/>
            <a:ext cx="160020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endParaRPr lang="en-US"/>
          </a:p>
        </p:txBody>
      </p:sp>
      <p:pic>
        <p:nvPicPr>
          <p:cNvPr id="3" name="Picture 2" descr="DHS PowerPoint 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95" y="0"/>
            <a:ext cx="8705088" cy="3977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1219200" cy="1409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94312" y="2286000"/>
            <a:ext cx="52823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None/>
            </a:pPr>
            <a:r>
              <a:rPr lang="en-US" sz="2400" b="1">
                <a:solidFill>
                  <a:schemeClr val="tx2"/>
                </a:solidFill>
                <a:latin typeface="Calibri"/>
                <a:cs typeface="Calibri"/>
              </a:rPr>
              <a:t>D.C. Department of Human Services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9505" y="2963228"/>
            <a:ext cx="7046257" cy="22344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None/>
            </a:pPr>
            <a:r>
              <a:rPr lang="en-US" sz="2400" b="1" kern="0">
                <a:solidFill>
                  <a:schemeClr val="tx2"/>
                </a:solidFill>
                <a:latin typeface="Calibri"/>
                <a:cs typeface="Arial"/>
              </a:rPr>
              <a:t>Aston Community Advisory Board</a:t>
            </a:r>
          </a:p>
          <a:p>
            <a:pPr algn="ctr">
              <a:buNone/>
            </a:pPr>
            <a:r>
              <a:rPr lang="en-US" sz="2400" b="1" kern="0">
                <a:solidFill>
                  <a:schemeClr val="tx2"/>
                </a:solidFill>
                <a:latin typeface="Calibri"/>
                <a:cs typeface="Arial"/>
              </a:rPr>
              <a:t>Meeting One </a:t>
            </a:r>
            <a:endParaRPr lang="en-US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2400" b="1" kern="0">
              <a:solidFill>
                <a:schemeClr val="tx2"/>
              </a:solidFill>
              <a:latin typeface="Calibri"/>
              <a:cs typeface="Arial"/>
            </a:endParaRPr>
          </a:p>
          <a:p>
            <a:pPr algn="ctr">
              <a:buNone/>
            </a:pPr>
            <a:r>
              <a:rPr lang="en-US" sz="1200" b="1" kern="0">
                <a:solidFill>
                  <a:schemeClr val="tx2"/>
                </a:solidFill>
                <a:latin typeface="Calibri"/>
                <a:cs typeface="Arial"/>
              </a:rPr>
              <a:t>Monday, March 11, 2024</a:t>
            </a:r>
            <a:endParaRPr lang="en-US" sz="1200" b="1" kern="0">
              <a:solidFill>
                <a:schemeClr val="tx2"/>
              </a:solidFill>
              <a:latin typeface="Calibri"/>
              <a:cs typeface="Arial" charset="0"/>
            </a:endParaRPr>
          </a:p>
          <a:p>
            <a:pPr algn="ctr">
              <a:buNone/>
            </a:pPr>
            <a:r>
              <a:rPr lang="en-US" sz="1200" b="1" kern="0">
                <a:solidFill>
                  <a:schemeClr val="tx2"/>
                </a:solidFill>
                <a:latin typeface="Calibri"/>
                <a:cs typeface="Arial"/>
              </a:rPr>
              <a:t>Community Advisory Board </a:t>
            </a:r>
            <a:endParaRPr lang="en-US" sz="1200" b="1" kern="0">
              <a:solidFill>
                <a:schemeClr val="tx2"/>
              </a:solidFill>
              <a:latin typeface="Calibri"/>
              <a:cs typeface="Arial" charset="0"/>
            </a:endParaRPr>
          </a:p>
          <a:p>
            <a:pPr algn="ctr">
              <a:buNone/>
            </a:pPr>
            <a:endParaRPr lang="en-US" sz="1200" b="1" kern="0">
              <a:solidFill>
                <a:srgbClr val="1F497D"/>
              </a:solidFill>
              <a:latin typeface="Calibri"/>
              <a:cs typeface="Arial" charset="0"/>
            </a:endParaRPr>
          </a:p>
          <a:p>
            <a:pPr algn="ctr">
              <a:buNone/>
            </a:pPr>
            <a:endParaRPr lang="en-US" sz="1200"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12" y="6087924"/>
            <a:ext cx="9224682" cy="765048"/>
          </a:xfrm>
          <a:prstGeom prst="rect">
            <a:avLst/>
          </a:prstGeom>
        </p:spPr>
      </p:pic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66B9CB05-C816-224B-AC7B-507B2E7817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394" y="6400800"/>
            <a:ext cx="1845006" cy="380715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36BE858E-A87A-CB48-93D2-317C644C7EC7}"/>
              </a:ext>
            </a:extLst>
          </p:cNvPr>
          <p:cNvSpPr txBox="1">
            <a:spLocks/>
          </p:cNvSpPr>
          <p:nvPr/>
        </p:nvSpPr>
        <p:spPr>
          <a:xfrm>
            <a:off x="228600" y="6496283"/>
            <a:ext cx="1066800" cy="28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ClrTx/>
              <a:buSzTx/>
              <a:buFontTx/>
            </a:pPr>
            <a:r>
              <a:rPr lang="en-US" sz="1200" b="1">
                <a:solidFill>
                  <a:schemeClr val="bg1"/>
                </a:solidFill>
              </a:rPr>
              <a:t>DHS.DC.GOV</a:t>
            </a:r>
          </a:p>
        </p:txBody>
      </p:sp>
    </p:spTree>
    <p:extLst>
      <p:ext uri="{BB962C8B-B14F-4D97-AF65-F5344CB8AC3E}">
        <p14:creationId xmlns:p14="http://schemas.microsoft.com/office/powerpoint/2010/main" val="175621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988" y="667539"/>
            <a:ext cx="8229600" cy="1005593"/>
          </a:xfrm>
        </p:spPr>
        <p:txBody>
          <a:bodyPr>
            <a:normAutofit/>
          </a:bodyPr>
          <a:lstStyle/>
          <a:p>
            <a:pPr marL="457200" lvl="1" algn="ctr">
              <a:lnSpc>
                <a:spcPct val="90000"/>
              </a:lnSpc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cs typeface="Calibri"/>
              </a:rPr>
              <a:t>General Contractor: MJM Contracting Inc.   </a:t>
            </a:r>
            <a:br>
              <a:rPr lang="en-US" sz="2000" b="1">
                <a:cs typeface="Calibri"/>
              </a:rPr>
            </a:br>
            <a:r>
              <a:rPr lang="en-US" sz="2000" b="1">
                <a:solidFill>
                  <a:srgbClr val="FF0000"/>
                </a:solidFill>
                <a:cs typeface="Calibri"/>
              </a:rPr>
              <a:t>Proposed Timeline: 120 days</a:t>
            </a:r>
            <a:r>
              <a:rPr lang="en-US" sz="3600">
                <a:cs typeface="Calibri"/>
              </a:rPr>
              <a:t>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7AB02D-459F-31A9-B991-EF0B30E3AB84}"/>
              </a:ext>
            </a:extLst>
          </p:cNvPr>
          <p:cNvSpPr txBox="1"/>
          <p:nvPr/>
        </p:nvSpPr>
        <p:spPr>
          <a:xfrm>
            <a:off x="416859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bg1"/>
                </a:solidFill>
                <a:latin typeface="Calibri"/>
                <a:cs typeface="Calibri"/>
              </a:rPr>
              <a:t>Summary of Renovations </a:t>
            </a:r>
            <a:r>
              <a:rPr lang="en-US">
                <a:solidFill>
                  <a:srgbClr val="1F497D"/>
                </a:solidFill>
                <a:latin typeface="Calibri"/>
                <a:cs typeface="Calibri"/>
              </a:rPr>
              <a:t>c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08046-049B-725E-72C6-0605BC13B371}"/>
              </a:ext>
            </a:extLst>
          </p:cNvPr>
          <p:cNvSpPr txBox="1"/>
          <p:nvPr/>
        </p:nvSpPr>
        <p:spPr>
          <a:xfrm>
            <a:off x="3101622" y="2932289"/>
            <a:ext cx="274320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7030C4-8034-6536-C0F2-09E2C86C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5" y="1717240"/>
            <a:ext cx="7134078" cy="43253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n-US" sz="2000">
                <a:solidFill>
                  <a:schemeClr val="tx2"/>
                </a:solidFill>
                <a:cs typeface="Calibri"/>
              </a:rPr>
              <a:t>Proposed Scope of Work: 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spcAft>
                <a:spcPct val="0"/>
              </a:spcAft>
              <a:buNone/>
            </a:pPr>
            <a:endParaRPr lang="en-US" sz="2000">
              <a:solidFill>
                <a:schemeClr val="tx2"/>
              </a:solidFill>
              <a:cs typeface="Calibri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r>
              <a:rPr lang="en-US" sz="2000">
                <a:solidFill>
                  <a:schemeClr val="tx2"/>
                </a:solidFill>
                <a:cs typeface="Calibri"/>
              </a:rPr>
              <a:t>Painting interior spaces within the building. 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r>
              <a:rPr lang="en-US" sz="2000">
                <a:solidFill>
                  <a:schemeClr val="tx2"/>
                </a:solidFill>
                <a:cs typeface="Calibri"/>
              </a:rPr>
              <a:t>Replacing carpet with vinyl plank flooring in over 100 units.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r>
              <a:rPr lang="en-US" sz="2000">
                <a:solidFill>
                  <a:schemeClr val="tx2"/>
                </a:solidFill>
                <a:cs typeface="Calibri"/>
              </a:rPr>
              <a:t>Upgrading security and IT infrastructure. 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r>
              <a:rPr lang="en-US" sz="2000">
                <a:solidFill>
                  <a:schemeClr val="tx2"/>
                </a:solidFill>
                <a:cs typeface="Calibri"/>
              </a:rPr>
              <a:t>Construction of new administrative spaces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r>
              <a:rPr lang="en-US" sz="2000">
                <a:solidFill>
                  <a:schemeClr val="tx2"/>
                </a:solidFill>
                <a:cs typeface="Calibri"/>
              </a:rPr>
              <a:t>Repairing underground garage parking area.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r>
              <a:rPr lang="en-US" sz="2000">
                <a:solidFill>
                  <a:schemeClr val="tx2"/>
                </a:solidFill>
                <a:cs typeface="Calibri"/>
              </a:rPr>
              <a:t>Providing a deep clean of the entire building. </a:t>
            </a:r>
            <a:endParaRPr lang="en-US">
              <a:solidFill>
                <a:schemeClr val="tx2"/>
              </a:solidFill>
              <a:cs typeface="Calibri"/>
            </a:endParaRPr>
          </a:p>
          <a:p>
            <a:pPr>
              <a:spcAft>
                <a:spcPct val="0"/>
              </a:spcAft>
              <a:buFont typeface="Wingdings"/>
              <a:buChar char="ü"/>
            </a:pPr>
            <a:endParaRPr lang="en-US" sz="2000">
              <a:solidFill>
                <a:schemeClr val="tx2"/>
              </a:solidFill>
              <a:cs typeface="Calibri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n-US" sz="2000">
                <a:solidFill>
                  <a:schemeClr val="tx2"/>
                </a:solidFill>
                <a:cs typeface="Calibri"/>
              </a:rPr>
              <a:t>The project also includes providing new furniture </a:t>
            </a:r>
            <a:endParaRPr lang="en-US">
              <a:solidFill>
                <a:schemeClr val="tx2"/>
              </a:solidFill>
              <a:cs typeface="Calibri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en-US" sz="2000">
                <a:solidFill>
                  <a:schemeClr val="tx2"/>
                </a:solidFill>
                <a:cs typeface="Calibri"/>
              </a:rPr>
              <a:t>and appliances for over 100 client units and administrative spaces.</a:t>
            </a:r>
            <a:endParaRPr lang="en-US">
              <a:solidFill>
                <a:schemeClr val="tx2"/>
              </a:solidFill>
              <a:cs typeface="Calibri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3C300C3A-D51D-5136-FC84-2401C1E5A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196" y="1101538"/>
            <a:ext cx="1983442" cy="4654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8009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7999-9B1B-4C6E-5817-6CD00C4EC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Update from Department of General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8501B-F41D-C97B-72DB-26CC2FD2F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8C2FB-8CB1-2DC7-2E5D-B03D9E56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66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7999-9B1B-4C6E-5817-6CD00C4EC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Community Comments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8501B-F41D-C97B-72DB-26CC2FD2F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8C2FB-8CB1-2DC7-2E5D-B03D9E56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24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15" y="486798"/>
            <a:ext cx="8229600" cy="808038"/>
          </a:xfrm>
        </p:spPr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Who to contact</a:t>
            </a:r>
            <a:endParaRPr lang="en-US" sz="37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41C1-E617-9C59-D1E9-292F9F0D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15" y="1288473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800">
              <a:cs typeface="Calibri"/>
            </a:endParaRPr>
          </a:p>
          <a:p>
            <a:pPr marL="0" indent="0" algn="ctr">
              <a:buNone/>
            </a:pPr>
            <a:endParaRPr lang="en-US" sz="240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David J. Ross, Chief of Staff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david.ross@dc.gov</a:t>
            </a:r>
          </a:p>
          <a:p>
            <a:pPr marL="0" indent="0" algn="ctr">
              <a:buNone/>
            </a:pPr>
            <a:endParaRPr lang="en-US" sz="2400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Lauren Kinard, Interim Legislative Affairs Specialist </a:t>
            </a: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lauren.kinard@dc.gov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7AB02D-459F-31A9-B991-EF0B30E3AB84}"/>
              </a:ext>
            </a:extLst>
          </p:cNvPr>
          <p:cNvSpPr txBox="1"/>
          <p:nvPr/>
        </p:nvSpPr>
        <p:spPr>
          <a:xfrm>
            <a:off x="416859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DHS Points of Contact</a:t>
            </a:r>
            <a:r>
              <a:rPr lang="en-US">
                <a:solidFill>
                  <a:schemeClr val="bg1"/>
                </a:solidFill>
                <a:latin typeface="Calibri"/>
                <a:cs typeface="Calibri"/>
              </a:rPr>
              <a:t> </a:t>
            </a:r>
            <a:endParaRPr lang="en-US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625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21AE-4C67-2CC5-EBFE-F6D8AF9D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78CB-1E04-D7BB-FD01-0CF6CBC1FA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340D6-AEC3-14C5-16E0-33A11BAB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59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9" y="636494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3600" b="1">
                <a:solidFill>
                  <a:srgbClr val="FF0000"/>
                </a:solidFill>
                <a:cs typeface="Calibri"/>
              </a:rPr>
              <a:t> Low Barrier Shelter vs. </a:t>
            </a:r>
            <a:br>
              <a:rPr lang="en-US" sz="3600" b="1">
                <a:ea typeface="+mj-lt"/>
                <a:cs typeface="+mj-lt"/>
              </a:rPr>
            </a:br>
            <a:r>
              <a:rPr lang="en-US" sz="3600" b="1">
                <a:solidFill>
                  <a:srgbClr val="FF0000"/>
                </a:solidFill>
                <a:ea typeface="+mj-lt"/>
                <a:cs typeface="+mj-lt"/>
              </a:rPr>
              <a:t>Non-Congregate Bridge Housing</a:t>
            </a:r>
            <a:endParaRPr lang="en-US" sz="3600" b="1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C75E70C-4F25-6DA5-B8ED-E67C6C46A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442117"/>
              </p:ext>
            </p:extLst>
          </p:nvPr>
        </p:nvGraphicFramePr>
        <p:xfrm>
          <a:off x="282222" y="1513292"/>
          <a:ext cx="8681174" cy="449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666">
                  <a:extLst>
                    <a:ext uri="{9D8B030D-6E8A-4147-A177-3AD203B41FA5}">
                      <a16:colId xmlns:a16="http://schemas.microsoft.com/office/drawing/2014/main" val="1550985040"/>
                    </a:ext>
                  </a:extLst>
                </a:gridCol>
                <a:gridCol w="3324973">
                  <a:extLst>
                    <a:ext uri="{9D8B030D-6E8A-4147-A177-3AD203B41FA5}">
                      <a16:colId xmlns:a16="http://schemas.microsoft.com/office/drawing/2014/main" val="1843604728"/>
                    </a:ext>
                  </a:extLst>
                </a:gridCol>
                <a:gridCol w="4128535">
                  <a:extLst>
                    <a:ext uri="{9D8B030D-6E8A-4147-A177-3AD203B41FA5}">
                      <a16:colId xmlns:a16="http://schemas.microsoft.com/office/drawing/2014/main" val="988340616"/>
                    </a:ext>
                  </a:extLst>
                </a:gridCol>
              </a:tblGrid>
              <a:tr h="299842"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LBS</a:t>
                      </a:r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Non-Congregate</a:t>
                      </a:r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4865135"/>
                  </a:ext>
                </a:extLst>
              </a:tr>
              <a:tr h="1499212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Admission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Low Barrier – All client are offered a bed subject to availability. Admission was first-come, first-served. 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Temporary – Clients will be issued a bed subject to an admissions criterion such as medical vulnerability, unable to serve in our current shelters, or matched to housing.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Clients will be admitted through our coordinated entry (CAHP) process.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5179797"/>
                  </a:ext>
                </a:extLst>
              </a:tr>
              <a:tr h="899527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Bed Configuration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High Density – Several congregate sleeping rooms with several clients in the same area, including some bunkbeds, shared bathrooms.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Pairs – Two to a room with a bathroom for each individual suite. 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32636975"/>
                  </a:ext>
                </a:extLst>
              </a:tr>
              <a:tr h="1199369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Case Mgt.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Even when offered, clients in a low barrier shelter are not required to participate in case management. DHS and provider staff. 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Clients will be required to participate in case management as a condition of admission and in order to continually reside at the Aston. This is a key component of our NCS strategy.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12458993"/>
                  </a:ext>
                </a:extLst>
              </a:tr>
              <a:tr h="599685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Gender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Single Sex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(*except LGBTQ)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</a:rPr>
                        <a:t>Men, women, and non-conforming genders will be served. </a:t>
                      </a:r>
                      <a:endParaRPr lang="en-US" sz="1400" b="1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8149810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7AB02D-459F-31A9-B991-EF0B30E3AB84}"/>
              </a:ext>
            </a:extLst>
          </p:cNvPr>
          <p:cNvSpPr txBox="1"/>
          <p:nvPr/>
        </p:nvSpPr>
        <p:spPr>
          <a:xfrm>
            <a:off x="416859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bg1"/>
                </a:solidFill>
                <a:latin typeface="Calibri"/>
                <a:cs typeface="Calibri"/>
              </a:rPr>
              <a:t>Difference between LBS vs. NCS </a:t>
            </a:r>
            <a:r>
              <a:rPr lang="en-US">
                <a:solidFill>
                  <a:srgbClr val="1F497D"/>
                </a:solidFill>
                <a:latin typeface="Calibri"/>
                <a:cs typeface="Calibri"/>
              </a:rPr>
              <a:t>c </a:t>
            </a:r>
          </a:p>
        </p:txBody>
      </p:sp>
    </p:spTree>
    <p:extLst>
      <p:ext uri="{BB962C8B-B14F-4D97-AF65-F5344CB8AC3E}">
        <p14:creationId xmlns:p14="http://schemas.microsoft.com/office/powerpoint/2010/main" val="1392822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30" y="420674"/>
            <a:ext cx="8229600" cy="808038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0000"/>
                </a:solidFill>
                <a:cs typeface="Calibri"/>
              </a:rPr>
              <a:t>Advantages of Non-Congregate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41C1-E617-9C59-D1E9-292F9F0D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1460"/>
            <a:ext cx="8229600" cy="470940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b="1">
                <a:solidFill>
                  <a:srgbClr val="003399"/>
                </a:solidFill>
                <a:cs typeface="Calibri"/>
              </a:rPr>
              <a:t>Many clients avoid low barrier shelters</a:t>
            </a:r>
          </a:p>
          <a:p>
            <a:pPr lvl="1"/>
            <a:r>
              <a:rPr lang="en-US">
                <a:solidFill>
                  <a:srgbClr val="003399"/>
                </a:solidFill>
                <a:cs typeface="Calibri"/>
              </a:rPr>
              <a:t>Offers privacy not available in low barrier shelters</a:t>
            </a:r>
          </a:p>
          <a:p>
            <a:pPr lvl="1"/>
            <a:r>
              <a:rPr lang="en-US">
                <a:solidFill>
                  <a:srgbClr val="003399"/>
                </a:solidFill>
                <a:cs typeface="Calibri"/>
              </a:rPr>
              <a:t>Offers an opportunity to clients who are not easily served</a:t>
            </a:r>
          </a:p>
          <a:p>
            <a:endParaRPr lang="en-US" sz="3400" b="1">
              <a:solidFill>
                <a:srgbClr val="003399"/>
              </a:solidFill>
              <a:cs typeface="Calibri"/>
            </a:endParaRPr>
          </a:p>
          <a:p>
            <a:r>
              <a:rPr lang="en-US" b="1">
                <a:solidFill>
                  <a:srgbClr val="003399"/>
                </a:solidFill>
                <a:cs typeface="Calibri"/>
              </a:rPr>
              <a:t>Creates "flow" throughout the CoC</a:t>
            </a:r>
          </a:p>
          <a:p>
            <a:pPr lvl="1"/>
            <a:r>
              <a:rPr lang="en-US">
                <a:solidFill>
                  <a:srgbClr val="003399"/>
                </a:solidFill>
                <a:cs typeface="Calibri"/>
              </a:rPr>
              <a:t>Requires case management</a:t>
            </a:r>
          </a:p>
          <a:p>
            <a:pPr lvl="1"/>
            <a:r>
              <a:rPr lang="en-US">
                <a:solidFill>
                  <a:srgbClr val="003399"/>
                </a:solidFill>
                <a:cs typeface="Calibri"/>
              </a:rPr>
              <a:t>Includes built-in exit timelines</a:t>
            </a:r>
          </a:p>
          <a:p>
            <a:pPr marL="457200" lvl="1" indent="0">
              <a:buNone/>
            </a:pPr>
            <a:endParaRPr lang="en-US">
              <a:solidFill>
                <a:srgbClr val="003399"/>
              </a:solidFill>
              <a:cs typeface="Calibri"/>
            </a:endParaRPr>
          </a:p>
          <a:p>
            <a:r>
              <a:rPr lang="en-US" b="1">
                <a:solidFill>
                  <a:srgbClr val="003399"/>
                </a:solidFill>
                <a:cs typeface="Calibri"/>
              </a:rPr>
              <a:t>Supports the Mayor's commitment to making homelessness rare, brief, and non-recurring.</a:t>
            </a:r>
            <a:r>
              <a:rPr lang="en-US" b="1">
                <a:cs typeface="Calibri"/>
              </a:rPr>
              <a:t> </a:t>
            </a:r>
          </a:p>
          <a:p>
            <a:pPr lvl="1"/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8B82F-57DC-A670-D861-1FDD402CCC76}"/>
              </a:ext>
            </a:extLst>
          </p:cNvPr>
          <p:cNvSpPr txBox="1"/>
          <p:nvPr/>
        </p:nvSpPr>
        <p:spPr>
          <a:xfrm>
            <a:off x="349624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bg1"/>
                </a:solidFill>
                <a:latin typeface="Calibri"/>
                <a:cs typeface="Calibri"/>
              </a:rPr>
              <a:t>About the Purchase (The Why) </a:t>
            </a:r>
            <a:r>
              <a:rPr lang="en-US">
                <a:solidFill>
                  <a:srgbClr val="1F497D"/>
                </a:solidFill>
                <a:latin typeface="Calibri"/>
                <a:cs typeface="Calibri"/>
              </a:rPr>
              <a:t> </a:t>
            </a:r>
            <a:endParaRPr lang="en-US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86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F2DD-FFE1-E34A-B130-34DBFC0B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cs typeface="Calibri"/>
              </a:rPr>
              <a:t>Agenda</a:t>
            </a:r>
            <a:r>
              <a:rPr lang="en-US">
                <a:solidFill>
                  <a:schemeClr val="tx2"/>
                </a:solidFill>
                <a:cs typeface="Calibri"/>
              </a:rPr>
              <a:t> 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5EB3D-8463-8042-9A6E-B472AC7E2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57200" indent="-457200"/>
            <a:r>
              <a:rPr lang="en-US" sz="2600" dirty="0">
                <a:solidFill>
                  <a:schemeClr val="tx2"/>
                </a:solidFill>
                <a:cs typeface="Calibri"/>
              </a:rPr>
              <a:t>Call to Order – Co-Chairs Malec and Livingstone </a:t>
            </a:r>
            <a:endParaRPr lang="en-US" sz="2600">
              <a:solidFill>
                <a:schemeClr val="tx2"/>
              </a:solidFill>
              <a:cs typeface="Calibri"/>
            </a:endParaRPr>
          </a:p>
          <a:p>
            <a:pPr marL="457200" indent="-457200">
              <a:spcBef>
                <a:spcPts val="20"/>
              </a:spcBef>
            </a:pPr>
            <a:r>
              <a:rPr lang="en-US" sz="2600" dirty="0">
                <a:solidFill>
                  <a:schemeClr val="tx2"/>
                </a:solidFill>
                <a:cs typeface="Calibri"/>
              </a:rPr>
              <a:t>Introductory Remarks – Councilmember Pinto</a:t>
            </a:r>
          </a:p>
          <a:p>
            <a:pPr marL="457200" indent="-457200">
              <a:spcBef>
                <a:spcPts val="20"/>
              </a:spcBef>
            </a:pPr>
            <a:r>
              <a:rPr lang="en-US" sz="2600" dirty="0">
                <a:solidFill>
                  <a:schemeClr val="tx2"/>
                </a:solidFill>
                <a:cs typeface="Calibri"/>
              </a:rPr>
              <a:t>Discuss the purpose and the goals of the CAT – Malec and Livingstone</a:t>
            </a:r>
          </a:p>
          <a:p>
            <a:pPr marL="457200" indent="-457200">
              <a:spcBef>
                <a:spcPts val="20"/>
              </a:spcBef>
            </a:pPr>
            <a:r>
              <a:rPr lang="en-US" sz="2600" dirty="0">
                <a:solidFill>
                  <a:schemeClr val="tx2"/>
                </a:solidFill>
                <a:cs typeface="Calibri"/>
              </a:rPr>
              <a:t>Update from Department of Human Services – Anthony Newman</a:t>
            </a:r>
          </a:p>
          <a:p>
            <a:pPr marL="457200" indent="-457200">
              <a:spcBef>
                <a:spcPts val="20"/>
              </a:spcBef>
            </a:pPr>
            <a:r>
              <a:rPr lang="en-US" sz="2600" dirty="0">
                <a:solidFill>
                  <a:schemeClr val="tx2"/>
                </a:solidFill>
                <a:cs typeface="Calibri"/>
              </a:rPr>
              <a:t>Update from Department of General Services – Robert Saunders</a:t>
            </a:r>
          </a:p>
          <a:p>
            <a:pPr marL="457200" indent="-457200">
              <a:spcBef>
                <a:spcPts val="20"/>
              </a:spcBef>
            </a:pPr>
            <a:r>
              <a:rPr lang="en-US" sz="2600" dirty="0">
                <a:solidFill>
                  <a:schemeClr val="tx2"/>
                </a:solidFill>
                <a:cs typeface="Calibri"/>
              </a:rPr>
              <a:t>Community Comments and Questions – Malec and Livingstone</a:t>
            </a:r>
          </a:p>
          <a:p>
            <a:pPr marL="457200" indent="-457200">
              <a:spcBef>
                <a:spcPts val="20"/>
              </a:spcBef>
            </a:pPr>
            <a:r>
              <a:rPr lang="en-US" sz="2600" dirty="0">
                <a:solidFill>
                  <a:schemeClr val="tx2"/>
                </a:solidFill>
                <a:cs typeface="Calibri"/>
              </a:rPr>
              <a:t>Adjournment </a:t>
            </a:r>
          </a:p>
          <a:p>
            <a:pPr marL="514350" indent="-514350">
              <a:spcBef>
                <a:spcPts val="20"/>
              </a:spcBef>
            </a:pPr>
            <a:endParaRPr lang="en-US" sz="26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789B-30EE-B44C-9D58-9C9242F7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45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3A762-C5DB-23A3-3241-5BFAB738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DB1EC-1BBF-1FBA-5581-11566A4FD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numCol="2" rtlCol="0" anchor="t">
            <a:normAutofit fontScale="62500" lnSpcReduction="20000"/>
          </a:bodyPr>
          <a:lstStyle/>
          <a:p>
            <a:pPr>
              <a:spcBef>
                <a:spcPts val="20"/>
              </a:spcBef>
            </a:pPr>
            <a:r>
              <a:rPr lang="en-US" dirty="0">
                <a:cs typeface="Calibri"/>
              </a:rPr>
              <a:t>ANC: </a:t>
            </a:r>
          </a:p>
          <a:p>
            <a:pPr lvl="1"/>
            <a:r>
              <a:rPr lang="en-US" dirty="0">
                <a:cs typeface="Calibri"/>
              </a:rPr>
              <a:t>Co Chairperson: Jim Malec</a:t>
            </a:r>
          </a:p>
          <a:p>
            <a:pPr lvl="1"/>
            <a:r>
              <a:rPr lang="en-US" dirty="0">
                <a:cs typeface="Calibri"/>
              </a:rPr>
              <a:t>SMD representative: Joel Causey </a:t>
            </a:r>
          </a:p>
          <a:p>
            <a:pPr lvl="1"/>
            <a:r>
              <a:rPr lang="en-US" dirty="0">
                <a:cs typeface="Calibri"/>
              </a:rPr>
              <a:t>ANC appointee: Courtney Cooperman</a:t>
            </a:r>
          </a:p>
          <a:p>
            <a:pPr lvl="1"/>
            <a:r>
              <a:rPr lang="en-US" dirty="0">
                <a:cs typeface="Calibri"/>
              </a:rPr>
              <a:t>ANC appointee: Chris </a:t>
            </a:r>
            <a:r>
              <a:rPr lang="en-US" dirty="0" err="1">
                <a:cs typeface="Calibri"/>
              </a:rPr>
              <a:t>Labas</a:t>
            </a:r>
            <a:r>
              <a:rPr lang="en-US" dirty="0">
                <a:cs typeface="Calibri"/>
              </a:rPr>
              <a:t> </a:t>
            </a:r>
          </a:p>
          <a:p>
            <a:pPr>
              <a:spcBef>
                <a:spcPts val="20"/>
              </a:spcBef>
            </a:pPr>
            <a:r>
              <a:rPr lang="en-US" dirty="0">
                <a:cs typeface="Calibri"/>
              </a:rPr>
              <a:t>Civic/Neighborhood Association: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FBA: Maria Donoghue </a:t>
            </a:r>
            <a:r>
              <a:rPr lang="en-US" dirty="0" err="1">
                <a:cs typeface="Calibri"/>
              </a:rPr>
              <a:t>Velleca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WECA: Sheila Ryan</a:t>
            </a:r>
          </a:p>
          <a:p>
            <a:pPr>
              <a:spcBef>
                <a:spcPts val="20"/>
              </a:spcBef>
            </a:pPr>
            <a:r>
              <a:rPr lang="en-US" dirty="0">
                <a:cs typeface="Calibri"/>
              </a:rPr>
              <a:t>Ward Councilmember: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Councilmember Pinto</a:t>
            </a:r>
          </a:p>
          <a:p>
            <a:pPr lvl="1"/>
            <a:r>
              <a:rPr lang="en-US" dirty="0">
                <a:cs typeface="Calibri"/>
              </a:rPr>
              <a:t>Dan Hawkins</a:t>
            </a:r>
          </a:p>
          <a:p>
            <a:pPr lvl="1"/>
            <a:r>
              <a:rPr lang="en-US" dirty="0">
                <a:cs typeface="Calibri"/>
              </a:rPr>
              <a:t>Shane Menzel</a:t>
            </a:r>
          </a:p>
          <a:p>
            <a:pPr>
              <a:spcBef>
                <a:spcPts val="20"/>
              </a:spcBef>
            </a:pPr>
            <a:endParaRPr lang="en-US" dirty="0">
              <a:cs typeface="Calibri"/>
            </a:endParaRPr>
          </a:p>
          <a:p>
            <a:pPr>
              <a:spcBef>
                <a:spcPts val="20"/>
              </a:spcBef>
            </a:pPr>
            <a:endParaRPr lang="en-US" dirty="0">
              <a:cs typeface="Calibri"/>
            </a:endParaRPr>
          </a:p>
          <a:p>
            <a:pPr>
              <a:spcBef>
                <a:spcPts val="20"/>
              </a:spcBef>
            </a:pPr>
            <a:endParaRPr lang="en-US" dirty="0">
              <a:cs typeface="Calibri"/>
            </a:endParaRPr>
          </a:p>
          <a:p>
            <a:pPr>
              <a:spcBef>
                <a:spcPts val="20"/>
              </a:spcBef>
            </a:pPr>
            <a:endParaRPr lang="en-US" dirty="0">
              <a:cs typeface="Calibri"/>
            </a:endParaRPr>
          </a:p>
          <a:p>
            <a:pPr>
              <a:spcBef>
                <a:spcPts val="20"/>
              </a:spcBef>
            </a:pPr>
            <a:r>
              <a:rPr lang="en-US" dirty="0">
                <a:cs typeface="Calibri"/>
              </a:rPr>
              <a:t>Executive: 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Co Chairperson: Richard Livingstone (MOCRs)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Robert Saunders (DGS)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Anthony D. Newman (DHS)</a:t>
            </a:r>
            <a:endParaRPr lang="en-US" dirty="0"/>
          </a:p>
          <a:p>
            <a:pPr>
              <a:spcBef>
                <a:spcPts val="20"/>
              </a:spcBef>
            </a:pPr>
            <a:r>
              <a:rPr lang="en-US" dirty="0">
                <a:cs typeface="Calibri"/>
              </a:rPr>
              <a:t>Homeless Services Stakeholders: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Area homeless services provider: Vacant</a:t>
            </a:r>
          </a:p>
          <a:p>
            <a:pPr lvl="1"/>
            <a:r>
              <a:rPr lang="en-US" dirty="0">
                <a:cs typeface="Calibri"/>
              </a:rPr>
              <a:t>Homeless services consumer: Vacant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Aston service provider: Vacant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D4F8-116C-5A52-403A-1F8FE676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09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7999-9B1B-4C6E-5817-6CD00C4EC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Councilmember Brooke Pinto, Ward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8501B-F41D-C97B-72DB-26CC2FD2F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8C2FB-8CB1-2DC7-2E5D-B03D9E56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59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15EEB-2196-D7C3-1265-525133AB7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Purpose and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1DF18-5B7A-4E89-C168-72632A36D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Nature of Work of the CAT:</a:t>
            </a:r>
          </a:p>
          <a:p>
            <a:pPr lvl="1"/>
            <a:r>
              <a:rPr lang="en-US" dirty="0">
                <a:cs typeface="Calibri"/>
              </a:rPr>
              <a:t>Provide feedback on concerns related to resident's quality of life</a:t>
            </a:r>
            <a:endParaRPr lang="en-US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Coordinate opportunities for feedback and input; and share information with DHS</a:t>
            </a:r>
          </a:p>
          <a:p>
            <a:pPr lvl="1"/>
            <a:r>
              <a:rPr lang="en-US" dirty="0">
                <a:cs typeface="Calibri"/>
              </a:rPr>
              <a:t>Develop a good neighbor agreement </a:t>
            </a:r>
          </a:p>
          <a:p>
            <a:r>
              <a:rPr lang="en-US" dirty="0">
                <a:cs typeface="Calibri"/>
              </a:rPr>
              <a:t>DHS Responsibilities:</a:t>
            </a:r>
          </a:p>
          <a:p>
            <a:pPr lvl="1"/>
            <a:r>
              <a:rPr lang="en-US" dirty="0">
                <a:cs typeface="Calibri"/>
              </a:rPr>
              <a:t>Present feedback on concerns; present any building repurposing/construction</a:t>
            </a:r>
          </a:p>
          <a:p>
            <a:pPr lvl="1"/>
            <a:r>
              <a:rPr lang="en-US" dirty="0">
                <a:cs typeface="Calibri"/>
              </a:rPr>
              <a:t>Report on the impact of the property to the surrounding neighborhood</a:t>
            </a:r>
          </a:p>
          <a:p>
            <a:pPr lvl="1"/>
            <a:r>
              <a:rPr lang="en-US" dirty="0">
                <a:cs typeface="Calibri"/>
              </a:rPr>
              <a:t>Receive and coordinate opportunities for community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ADBBB-0432-427E-72E0-62908522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67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7999-9B1B-4C6E-5817-6CD00C4EC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700" b="1" dirty="0">
                <a:solidFill>
                  <a:srgbClr val="FF0000"/>
                </a:solidFill>
                <a:cs typeface="Calibri"/>
              </a:rPr>
              <a:t>Update from Department of Human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8501B-F41D-C97B-72DB-26CC2FD2F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8C2FB-8CB1-2DC7-2E5D-B03D9E56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27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3711"/>
            <a:ext cx="8229600" cy="808038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0000"/>
                </a:solidFill>
                <a:cs typeface="Calibri"/>
              </a:rPr>
              <a:t>Who will be served at the Aston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41C1-E617-9C59-D1E9-292F9F0D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69" y="1204156"/>
            <a:ext cx="8283388" cy="4450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20"/>
              </a:spcBef>
              <a:buNone/>
            </a:pPr>
            <a:endParaRPr lang="en-US" sz="2000">
              <a:solidFill>
                <a:srgbClr val="1F497D"/>
              </a:solidFill>
              <a:cs typeface="Calibri"/>
            </a:endParaRPr>
          </a:p>
          <a:p>
            <a:pPr>
              <a:spcBef>
                <a:spcPts val="20"/>
              </a:spcBef>
            </a:pPr>
            <a:r>
              <a:rPr lang="en-US">
                <a:solidFill>
                  <a:schemeClr val="tx2"/>
                </a:solidFill>
                <a:cs typeface="Calibri"/>
              </a:rPr>
              <a:t>Clients who are matched to a housing resource through CAHP.</a:t>
            </a:r>
          </a:p>
          <a:p>
            <a:pPr marL="0" indent="0">
              <a:spcBef>
                <a:spcPts val="20"/>
              </a:spcBef>
              <a:buNone/>
            </a:pPr>
            <a:endParaRPr lang="en-US">
              <a:solidFill>
                <a:schemeClr val="tx2"/>
              </a:solidFill>
              <a:cs typeface="Calibri"/>
            </a:endParaRPr>
          </a:p>
          <a:p>
            <a:pPr>
              <a:spcBef>
                <a:spcPts val="20"/>
              </a:spcBef>
            </a:pPr>
            <a:r>
              <a:rPr lang="en-US">
                <a:solidFill>
                  <a:schemeClr val="tx2"/>
                </a:solidFill>
                <a:cs typeface="Calibri"/>
              </a:rPr>
              <a:t>Individuals who cannot be served in our other shelters.</a:t>
            </a:r>
          </a:p>
          <a:p>
            <a:pPr lvl="2">
              <a:spcBef>
                <a:spcPts val="20"/>
              </a:spcBef>
            </a:pPr>
            <a:endParaRPr lang="en-US">
              <a:solidFill>
                <a:schemeClr val="tx2"/>
              </a:solidFill>
              <a:cs typeface="Calibri"/>
            </a:endParaRPr>
          </a:p>
          <a:p>
            <a:pPr lvl="1"/>
            <a:endParaRPr lang="en-US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7AB02D-459F-31A9-B991-EF0B30E3AB84}"/>
              </a:ext>
            </a:extLst>
          </p:cNvPr>
          <p:cNvSpPr txBox="1"/>
          <p:nvPr/>
        </p:nvSpPr>
        <p:spPr>
          <a:xfrm>
            <a:off x="275748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bg1"/>
                </a:solidFill>
                <a:latin typeface="Calibri"/>
                <a:cs typeface="Calibri"/>
              </a:rPr>
              <a:t>Target Demographic </a:t>
            </a:r>
            <a:r>
              <a:rPr lang="en-US">
                <a:solidFill>
                  <a:srgbClr val="1F497D"/>
                </a:solidFill>
                <a:latin typeface="Calibri"/>
                <a:cs typeface="Calibri"/>
              </a:rPr>
              <a:t>c </a:t>
            </a:r>
          </a:p>
        </p:txBody>
      </p:sp>
    </p:spTree>
    <p:extLst>
      <p:ext uri="{BB962C8B-B14F-4D97-AF65-F5344CB8AC3E}">
        <p14:creationId xmlns:p14="http://schemas.microsoft.com/office/powerpoint/2010/main" val="314288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3751"/>
            <a:ext cx="8229600" cy="1005593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0000"/>
                </a:solidFill>
                <a:cs typeface="Calibri"/>
              </a:rPr>
              <a:t>Overview of Operations </a:t>
            </a:r>
            <a:endParaRPr lang="en-US" sz="360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7AB02D-459F-31A9-B991-EF0B30E3AB84}"/>
              </a:ext>
            </a:extLst>
          </p:cNvPr>
          <p:cNvSpPr txBox="1"/>
          <p:nvPr/>
        </p:nvSpPr>
        <p:spPr>
          <a:xfrm>
            <a:off x="416859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bg1"/>
                </a:solidFill>
                <a:latin typeface="Calibri"/>
                <a:cs typeface="Calibri"/>
              </a:rPr>
              <a:t>Program Operations </a:t>
            </a:r>
            <a:r>
              <a:rPr lang="en-US">
                <a:solidFill>
                  <a:srgbClr val="1F497D"/>
                </a:solidFill>
                <a:latin typeface="Calibri"/>
                <a:cs typeface="Calibri"/>
              </a:rPr>
              <a:t>c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F08046-049B-725E-72C6-0605BC13B371}"/>
              </a:ext>
            </a:extLst>
          </p:cNvPr>
          <p:cNvSpPr txBox="1"/>
          <p:nvPr/>
        </p:nvSpPr>
        <p:spPr>
          <a:xfrm>
            <a:off x="3101622" y="2932289"/>
            <a:ext cx="274320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7030C4-8034-6536-C0F2-09E2C86C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47" y="1535705"/>
            <a:ext cx="8667043" cy="500574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0"/>
              </a:spcBef>
            </a:pPr>
            <a:r>
              <a:rPr lang="en-US" sz="2200" b="1">
                <a:solidFill>
                  <a:schemeClr val="tx2"/>
                </a:solidFill>
                <a:cs typeface="Calibri"/>
              </a:rPr>
              <a:t>Anticipated Length of Stay </a:t>
            </a:r>
          </a:p>
          <a:p>
            <a:pPr lvl="1">
              <a:spcBef>
                <a:spcPts val="20"/>
              </a:spcBef>
            </a:pPr>
            <a:r>
              <a:rPr lang="en-US" sz="2200">
                <a:solidFill>
                  <a:schemeClr val="tx2"/>
                </a:solidFill>
                <a:cs typeface="Calibri"/>
              </a:rPr>
              <a:t>Minimum 1 month</a:t>
            </a:r>
          </a:p>
          <a:p>
            <a:pPr lvl="1">
              <a:spcBef>
                <a:spcPts val="20"/>
              </a:spcBef>
            </a:pPr>
            <a:r>
              <a:rPr lang="en-US" sz="2200">
                <a:solidFill>
                  <a:schemeClr val="tx2"/>
                </a:solidFill>
                <a:cs typeface="Calibri"/>
              </a:rPr>
              <a:t> Average- 3 - 5 months  </a:t>
            </a:r>
            <a:endParaRPr lang="en-US">
              <a:solidFill>
                <a:schemeClr val="tx2"/>
              </a:solidFill>
            </a:endParaRPr>
          </a:p>
          <a:p>
            <a:pPr lvl="1">
              <a:spcBef>
                <a:spcPts val="20"/>
              </a:spcBef>
            </a:pPr>
            <a:endParaRPr lang="en-US" sz="2200">
              <a:solidFill>
                <a:schemeClr val="tx2"/>
              </a:solidFill>
              <a:cs typeface="Calibri"/>
            </a:endParaRPr>
          </a:p>
          <a:p>
            <a:r>
              <a:rPr lang="en-US" sz="2200" b="1">
                <a:solidFill>
                  <a:schemeClr val="tx2"/>
                </a:solidFill>
                <a:cs typeface="Calibri"/>
              </a:rPr>
              <a:t>Client Services</a:t>
            </a:r>
          </a:p>
          <a:p>
            <a:pPr lvl="1"/>
            <a:r>
              <a:rPr lang="en-US" sz="2200">
                <a:solidFill>
                  <a:schemeClr val="tx2"/>
                </a:solidFill>
                <a:ea typeface="+mn-lt"/>
                <a:cs typeface="+mn-lt"/>
              </a:rPr>
              <a:t>Intensive case management </a:t>
            </a:r>
            <a:endParaRPr lang="en-US" sz="2200">
              <a:solidFill>
                <a:schemeClr val="tx2"/>
              </a:solidFill>
              <a:cs typeface="Calibri"/>
            </a:endParaRPr>
          </a:p>
          <a:p>
            <a:pPr marL="457200" lvl="1" indent="0">
              <a:buNone/>
            </a:pPr>
            <a:endParaRPr lang="en-US" sz="22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200" b="1">
                <a:solidFill>
                  <a:schemeClr val="tx2"/>
                </a:solidFill>
                <a:ea typeface="+mn-lt"/>
                <a:cs typeface="+mn-lt"/>
              </a:rPr>
              <a:t>Provider Selection</a:t>
            </a:r>
          </a:p>
          <a:p>
            <a:pPr lvl="1"/>
            <a:r>
              <a:rPr lang="en-US" sz="2200">
                <a:solidFill>
                  <a:schemeClr val="tx2"/>
                </a:solidFill>
                <a:cs typeface="Calibri"/>
              </a:rPr>
              <a:t>Selection complete</a:t>
            </a:r>
          </a:p>
          <a:p>
            <a:pPr lvl="1"/>
            <a:r>
              <a:rPr lang="en-US" sz="2200">
                <a:solidFill>
                  <a:schemeClr val="tx2"/>
                </a:solidFill>
                <a:cs typeface="Calibri"/>
              </a:rPr>
              <a:t>Contract finalization: In progress</a:t>
            </a:r>
            <a:endParaRPr lang="en-US" sz="2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7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F765-F703-E32E-7D24-FD95D720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solidFill>
                  <a:srgbClr val="FF0000"/>
                </a:solidFill>
                <a:cs typeface="Calibri"/>
              </a:rPr>
              <a:t>When Do Anticipate Clients Moving In?</a:t>
            </a:r>
            <a:r>
              <a:rPr lang="en-US">
                <a:cs typeface="Calibri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41C1-E617-9C59-D1E9-292F9F0D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0109"/>
            <a:ext cx="82296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>
              <a:buFont typeface="Wingdings" panose="020B0604020202020204" pitchFamily="34" charset="0"/>
              <a:buChar char="ü"/>
            </a:pPr>
            <a:r>
              <a:rPr lang="en-US">
                <a:ea typeface="+mn-lt"/>
                <a:cs typeface="+mn-lt"/>
              </a:rPr>
              <a:t>Provider Selection: </a:t>
            </a:r>
            <a:r>
              <a:rPr lang="en-US" b="1">
                <a:ea typeface="+mn-lt"/>
                <a:cs typeface="+mn-lt"/>
              </a:rPr>
              <a:t>September 2023</a:t>
            </a:r>
            <a:endParaRPr lang="en-US">
              <a:cs typeface="Calibri"/>
            </a:endParaRPr>
          </a:p>
          <a:p>
            <a:pPr lvl="1">
              <a:buFont typeface="Wingdings" panose="020B0604020202020204" pitchFamily="34" charset="0"/>
              <a:buChar char="ü"/>
            </a:pPr>
            <a:endParaRPr lang="en-US">
              <a:highlight>
                <a:srgbClr val="FFFF00"/>
              </a:highlight>
              <a:ea typeface="+mn-lt"/>
              <a:cs typeface="+mn-lt"/>
            </a:endParaRPr>
          </a:p>
          <a:p>
            <a:pPr lvl="1">
              <a:buFont typeface="Wingdings" panose="020B0604020202020204" pitchFamily="34" charset="0"/>
              <a:buChar char="ü"/>
            </a:pPr>
            <a:r>
              <a:rPr lang="en-US">
                <a:cs typeface="Calibri"/>
              </a:rPr>
              <a:t>Projected Contract Execution: </a:t>
            </a:r>
            <a:r>
              <a:rPr lang="en-US" b="1">
                <a:cs typeface="Calibri"/>
              </a:rPr>
              <a:t>Fall 2023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highlight>
                <a:srgbClr val="FFFF00"/>
              </a:highlight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ea typeface="+mn-lt"/>
                <a:cs typeface="+mn-lt"/>
              </a:rPr>
              <a:t>Renovations: </a:t>
            </a:r>
            <a:r>
              <a:rPr lang="en-US" b="1">
                <a:ea typeface="+mn-lt"/>
                <a:cs typeface="+mn-lt"/>
              </a:rPr>
              <a:t>Spring 2024 </a:t>
            </a:r>
            <a:endParaRPr lang="en-US" b="1"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ea typeface="+mn-lt"/>
                <a:cs typeface="+mn-lt"/>
              </a:rPr>
              <a:t>Provider Onboarding: </a:t>
            </a:r>
            <a:r>
              <a:rPr lang="en-US" b="1">
                <a:ea typeface="+mn-lt"/>
                <a:cs typeface="+mn-lt"/>
              </a:rPr>
              <a:t>Spring/Summer 2024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highlight>
                <a:srgbClr val="FFFF00"/>
              </a:highlight>
              <a:ea typeface="+mn-lt"/>
              <a:cs typeface="+mn-l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ea typeface="+mn-lt"/>
                <a:cs typeface="+mn-lt"/>
              </a:rPr>
              <a:t>Client Move-In: </a:t>
            </a:r>
            <a:r>
              <a:rPr lang="en-US" b="1">
                <a:ea typeface="+mn-lt"/>
                <a:cs typeface="+mn-lt"/>
              </a:rPr>
              <a:t>Summer 2024</a:t>
            </a:r>
          </a:p>
          <a:p>
            <a:pPr marL="457200" lvl="1" indent="0">
              <a:buNone/>
            </a:pPr>
            <a:endParaRPr lang="en-US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6B3D8-EC4C-F753-678E-84EFBCF07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2C6DA-5D34-4501-8E7D-AA58ADBE6CF1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7AB02D-459F-31A9-B991-EF0B30E3AB84}"/>
              </a:ext>
            </a:extLst>
          </p:cNvPr>
          <p:cNvSpPr txBox="1"/>
          <p:nvPr/>
        </p:nvSpPr>
        <p:spPr>
          <a:xfrm>
            <a:off x="416859" y="0"/>
            <a:ext cx="5849470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400">
                <a:solidFill>
                  <a:schemeClr val="bg1"/>
                </a:solidFill>
                <a:latin typeface="Arial"/>
                <a:cs typeface="Arial"/>
              </a:rPr>
              <a:t>Timeline </a:t>
            </a:r>
            <a:r>
              <a:rPr lang="en-US" sz="2400">
                <a:solidFill>
                  <a:schemeClr val="bg1"/>
                </a:solidFill>
                <a:latin typeface="Calibri"/>
                <a:cs typeface="Calibri"/>
              </a:rPr>
              <a:t> </a:t>
            </a:r>
            <a:r>
              <a:rPr lang="en-US">
                <a:solidFill>
                  <a:srgbClr val="1F497D"/>
                </a:solidFill>
                <a:latin typeface="Calibri"/>
                <a:cs typeface="Calibri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ca48fe-0e8d-489f-ac4d-f3a146db4bec">
      <UserInfo>
        <DisplayName>Owens, Tynisha (DHS)</DisplayName>
        <AccountId>15</AccountId>
        <AccountType/>
      </UserInfo>
    </SharedWithUsers>
    <_activity xmlns="08ed1235-6c0a-4db0-8618-c0c096921c3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5E50F22489D94C9D92F16B145DA254" ma:contentTypeVersion="13" ma:contentTypeDescription="Create a new document." ma:contentTypeScope="" ma:versionID="e50039bbb5f964ba57f0176435861e50">
  <xsd:schema xmlns:xsd="http://www.w3.org/2001/XMLSchema" xmlns:xs="http://www.w3.org/2001/XMLSchema" xmlns:p="http://schemas.microsoft.com/office/2006/metadata/properties" xmlns:ns3="c2ca48fe-0e8d-489f-ac4d-f3a146db4bec" xmlns:ns4="08ed1235-6c0a-4db0-8618-c0c096921c33" targetNamespace="http://schemas.microsoft.com/office/2006/metadata/properties" ma:root="true" ma:fieldsID="727c1c3d1de03a7ede50da0e869c4768" ns3:_="" ns4:_="">
    <xsd:import namespace="c2ca48fe-0e8d-489f-ac4d-f3a146db4bec"/>
    <xsd:import namespace="08ed1235-6c0a-4db0-8618-c0c096921c3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a48fe-0e8d-489f-ac4d-f3a146db4b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d1235-6c0a-4db0-8618-c0c096921c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B11CFB-4D63-465B-88BE-12417765F106}">
  <ds:schemaRefs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08ed1235-6c0a-4db0-8618-c0c096921c33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2ca48fe-0e8d-489f-ac4d-f3a146db4be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39D80F-4241-4514-B0C4-7F4FD1875EBF}">
  <ds:schemaRefs>
    <ds:schemaRef ds:uri="08ed1235-6c0a-4db0-8618-c0c096921c33"/>
    <ds:schemaRef ds:uri="c2ca48fe-0e8d-489f-ac4d-f3a146db4b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01DDF7-8189-4253-82DE-9782F48658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767</Words>
  <Application>Microsoft Office PowerPoint</Application>
  <PresentationFormat>On-screen Show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Office Theme</vt:lpstr>
      <vt:lpstr>PowerPoint Presentation</vt:lpstr>
      <vt:lpstr>Agenda </vt:lpstr>
      <vt:lpstr>Membership</vt:lpstr>
      <vt:lpstr>Councilmember Brooke Pinto, Ward 2</vt:lpstr>
      <vt:lpstr>Purpose and Goals</vt:lpstr>
      <vt:lpstr>Update from Department of Human Services</vt:lpstr>
      <vt:lpstr>Who will be served at the Aston</vt:lpstr>
      <vt:lpstr>Overview of Operations </vt:lpstr>
      <vt:lpstr>When Do Anticipate Clients Moving In? </vt:lpstr>
      <vt:lpstr>General Contractor: MJM Contracting Inc.    Proposed Timeline: 120 days </vt:lpstr>
      <vt:lpstr>Update from Department of General Services</vt:lpstr>
      <vt:lpstr>Community Comments and Questions</vt:lpstr>
      <vt:lpstr>Who to contact</vt:lpstr>
      <vt:lpstr>Appendix</vt:lpstr>
      <vt:lpstr> Low Barrier Shelter vs.  Non-Congregate Bridge Housing</vt:lpstr>
      <vt:lpstr>Advantages of Non-Congregate 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Training</dc:title>
  <dc:creator>Sooraj</dc:creator>
  <cp:lastModifiedBy>Livingstone, Richard (EOM)</cp:lastModifiedBy>
  <cp:revision>64</cp:revision>
  <cp:lastPrinted>2016-02-09T15:47:21Z</cp:lastPrinted>
  <dcterms:created xsi:type="dcterms:W3CDTF">2012-11-23T14:30:26Z</dcterms:created>
  <dcterms:modified xsi:type="dcterms:W3CDTF">2024-03-13T13:29:11Z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  <property fmtid="{D5CDD505-2E9C-101B-9397-08002B2CF9AE}" pid="3" name="ContentTypeId">
    <vt:lpwstr>0x010100745E50F22489D94C9D92F16B145DA254</vt:lpwstr>
  </property>
  <property fmtid="{D5CDD505-2E9C-101B-9397-08002B2CF9AE}" pid="4" name="MediaServiceImageTags">
    <vt:lpwstr/>
  </property>
</Properties>
</file>