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</p:sldMasterIdLst>
  <p:notesMasterIdLst>
    <p:notesMasterId r:id="rId10"/>
  </p:notesMasterIdLst>
  <p:handoutMasterIdLst>
    <p:handoutMasterId r:id="rId11"/>
  </p:handoutMasterIdLst>
  <p:sldIdLst>
    <p:sldId id="449" r:id="rId3"/>
    <p:sldId id="456" r:id="rId4"/>
    <p:sldId id="394" r:id="rId5"/>
    <p:sldId id="461" r:id="rId6"/>
    <p:sldId id="452" r:id="rId7"/>
    <p:sldId id="451" r:id="rId8"/>
    <p:sldId id="463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BBC91A-1CDC-4521-B4AD-0C435E8F7CEE}">
          <p14:sldIdLst>
            <p14:sldId id="449"/>
            <p14:sldId id="456"/>
            <p14:sldId id="394"/>
            <p14:sldId id="461"/>
            <p14:sldId id="452"/>
          </p14:sldIdLst>
        </p14:section>
        <p14:section name="Untitled Section" id="{572A9C3E-BE95-41E9-BB1D-3312816E8A9E}">
          <p14:sldIdLst>
            <p14:sldId id="451"/>
            <p14:sldId id="46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2520"/>
    <a:srgbClr val="923E94"/>
    <a:srgbClr val="EB5715"/>
    <a:srgbClr val="B441C7"/>
    <a:srgbClr val="F5C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5371" autoAdjust="0"/>
  </p:normalViewPr>
  <p:slideViewPr>
    <p:cSldViewPr snapToGrid="0">
      <p:cViewPr>
        <p:scale>
          <a:sx n="95" d="100"/>
          <a:sy n="95" d="100"/>
        </p:scale>
        <p:origin x="-209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7D87A4BB-ECCB-4949-8875-BEEA113227F0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90AA1098-C03B-40E5-8B02-FA5B8DCFF5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49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6435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8BCA05A6-4215-4D59-8063-7DFC9857458F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4"/>
            <a:ext cx="5608320" cy="3660458"/>
          </a:xfrm>
          <a:prstGeom prst="rect">
            <a:avLst/>
          </a:prstGeom>
        </p:spPr>
        <p:txBody>
          <a:bodyPr vert="horz" lIns="93162" tIns="46581" rIns="93162" bIns="465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70"/>
            <a:ext cx="3037840" cy="466434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70"/>
            <a:ext cx="3037840" cy="466434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4180F514-6F79-41C3-AB2F-1C56F23BA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2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F514-6F79-41C3-AB2F-1C56F23BA3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F514-6F79-41C3-AB2F-1C56F23BA3B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5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F514-6F79-41C3-AB2F-1C56F23BA3B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33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F514-6F79-41C3-AB2F-1C56F23BA3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2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F514-6F79-41C3-AB2F-1C56F23BA3B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5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F514-6F79-41C3-AB2F-1C56F23BA3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3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9261-8B8E-440D-BF34-F314FE4D2DFA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22B8-EFE1-4889-BAC2-654C17129C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2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6F23-8B3D-4CB2-8CAB-D33AADBF30C8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22B8-EFE1-4889-BAC2-654C17129C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6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927D-F562-4F8A-8B95-CE2AB3C511F9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22B8-EFE1-4889-BAC2-654C17129C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09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6FB5-B735-4DAD-AB67-902C81976C9C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22B8-EFE1-4889-BAC2-654C17129C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0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1412-7EEC-4441-84E5-8ED4FA963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9B5D-5500-ED4B-9876-10715C890E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76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1412-7EEC-4441-84E5-8ED4FA963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9B5D-5500-ED4B-9876-10715C890E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0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1412-7EEC-4441-84E5-8ED4FA963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9B5D-5500-ED4B-9876-10715C890E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41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1412-7EEC-4441-84E5-8ED4FA963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9B5D-5500-ED4B-9876-10715C890E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52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1412-7EEC-4441-84E5-8ED4FA963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9B5D-5500-ED4B-9876-10715C890E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15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1412-7EEC-4441-84E5-8ED4FA963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9B5D-5500-ED4B-9876-10715C890E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0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1412-7EEC-4441-84E5-8ED4FA963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9B5D-5500-ED4B-9876-10715C890E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9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AA48-A83A-47AA-AEA7-1732075DC821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22B8-EFE1-4889-BAC2-654C17129C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0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1412-7EEC-4441-84E5-8ED4FA963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9B5D-5500-ED4B-9876-10715C890E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2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1412-7EEC-4441-84E5-8ED4FA963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9B5D-5500-ED4B-9876-10715C890E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48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1412-7EEC-4441-84E5-8ED4FA963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9B5D-5500-ED4B-9876-10715C890E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7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1412-7EEC-4441-84E5-8ED4FA963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9B5D-5500-ED4B-9876-10715C890E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6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DB74-563C-4164-9832-7C6193087436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22B8-EFE1-4889-BAC2-654C17129C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38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5CAB-6DED-496F-A5F8-5A5085114641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22B8-EFE1-4889-BAC2-654C17129C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84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8A43-FD95-43CF-B952-FD8398D3A27B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22B8-EFE1-4889-BAC2-654C17129C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1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C15-90C8-4BF4-8EA7-D91AF884C55C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22B8-EFE1-4889-BAC2-654C17129C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51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EA77-CC5B-4815-90A5-43664C4C698A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22B8-EFE1-4889-BAC2-654C17129C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3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C199-4361-4209-A842-122287B8EEF2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22B8-EFE1-4889-BAC2-654C17129C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1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601F-E2BA-440F-BF85-BBD914BF2922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22B8-EFE1-4889-BAC2-654C17129C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0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59488-1388-4BFD-961B-D0AE205B332A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922B8-EFE1-4889-BAC2-654C17129C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" y="-8841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455646" y="6492976"/>
            <a:ext cx="4210335" cy="200660"/>
            <a:chOff x="2455645" y="6492975"/>
            <a:chExt cx="4210335" cy="200660"/>
          </a:xfrm>
        </p:grpSpPr>
        <p:pic>
          <p:nvPicPr>
            <p:cNvPr id="13" name="officeArt object"/>
            <p:cNvPicPr/>
            <p:nvPr/>
          </p:nvPicPr>
          <p:blipFill>
            <a:blip r:embed="rId14">
              <a:extLst/>
            </a:blip>
            <a:srcRect b="83820"/>
            <a:stretch>
              <a:fillRect/>
            </a:stretch>
          </p:blipFill>
          <p:spPr>
            <a:xfrm>
              <a:off x="4079908" y="6492975"/>
              <a:ext cx="960120" cy="200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2455645" y="6617368"/>
              <a:ext cx="162426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41717" y="6617368"/>
              <a:ext cx="162426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 userDrawn="1"/>
        </p:nvGrpSpPr>
        <p:grpSpPr>
          <a:xfrm>
            <a:off x="-12032" y="21566"/>
            <a:ext cx="9144000" cy="962025"/>
            <a:chOff x="-12032" y="38192"/>
            <a:chExt cx="9144000" cy="962025"/>
          </a:xfrm>
        </p:grpSpPr>
        <p:sp>
          <p:nvSpPr>
            <p:cNvPr id="8" name="Rectangle 7"/>
            <p:cNvSpPr/>
            <p:nvPr/>
          </p:nvSpPr>
          <p:spPr>
            <a:xfrm>
              <a:off x="-12032" y="241395"/>
              <a:ext cx="9144000" cy="56394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1083837" y="230981"/>
              <a:ext cx="354032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a typeface="Times New Roman" pitchFamily="18" charset="0"/>
                  <a:cs typeface="Times New Roman" pitchFamily="18" charset="0"/>
                </a:rPr>
                <a:t>Office of Mayor Muriel Bowser</a:t>
              </a:r>
              <a:endParaRPr kumimoji="0" lang="en-US" altLang="en-US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cs typeface="Arial" pitchFamily="34" charset="0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a typeface="Times New Roman" pitchFamily="18" charset="0"/>
                  <a:cs typeface="Times New Roman" pitchFamily="18" charset="0"/>
                </a:rPr>
                <a:t>Mayor-Council Breakfast, June 23, 2015</a:t>
              </a:r>
              <a:endParaRPr kumimoji="0" lang="en-US" altLang="en-US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cs typeface="Arial" pitchFamily="34" charset="0"/>
              </a:endParaRPr>
            </a:p>
          </p:txBody>
        </p:sp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52" y="38192"/>
              <a:ext cx="742950" cy="96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511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93B1412-7EEC-4441-84E5-8ED4FA963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F479B5D-5500-ED4B-9876-10715C890E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455646" y="6492976"/>
            <a:ext cx="4210335" cy="200660"/>
            <a:chOff x="2455645" y="6492975"/>
            <a:chExt cx="4210335" cy="200660"/>
          </a:xfrm>
        </p:grpSpPr>
        <p:pic>
          <p:nvPicPr>
            <p:cNvPr id="17" name="officeArt object"/>
            <p:cNvPicPr/>
            <p:nvPr/>
          </p:nvPicPr>
          <p:blipFill>
            <a:blip r:embed="rId13">
              <a:extLst/>
            </a:blip>
            <a:srcRect b="83820"/>
            <a:stretch>
              <a:fillRect/>
            </a:stretch>
          </p:blipFill>
          <p:spPr>
            <a:xfrm>
              <a:off x="4079908" y="6492975"/>
              <a:ext cx="960120" cy="200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2455645" y="6617368"/>
              <a:ext cx="162426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041717" y="6617368"/>
              <a:ext cx="162426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 userDrawn="1"/>
        </p:nvGrpSpPr>
        <p:grpSpPr>
          <a:xfrm>
            <a:off x="-12032" y="21566"/>
            <a:ext cx="9144000" cy="962025"/>
            <a:chOff x="-12032" y="38192"/>
            <a:chExt cx="9144000" cy="962025"/>
          </a:xfrm>
        </p:grpSpPr>
        <p:sp>
          <p:nvSpPr>
            <p:cNvPr id="21" name="Rectangle 20"/>
            <p:cNvSpPr/>
            <p:nvPr/>
          </p:nvSpPr>
          <p:spPr>
            <a:xfrm>
              <a:off x="-12032" y="241395"/>
              <a:ext cx="9144000" cy="56394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1083837" y="230981"/>
              <a:ext cx="505997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a typeface="Times New Roman" pitchFamily="18" charset="0"/>
                  <a:cs typeface="Times New Roman" pitchFamily="18" charset="0"/>
                </a:rPr>
                <a:t>Office of Mayor Muriel Bowser</a:t>
              </a:r>
              <a:endParaRPr kumimoji="0" lang="en-US" altLang="en-US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cs typeface="Arial" pitchFamily="34" charset="0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a typeface="Times New Roman" pitchFamily="18" charset="0"/>
                  <a:cs typeface="Times New Roman" pitchFamily="18" charset="0"/>
                </a:rPr>
                <a:t>Mayor-Council Breakfast, June 23, 2015 – FY’2016 Budget</a:t>
              </a:r>
              <a:endParaRPr kumimoji="0" lang="en-US" altLang="en-US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cs typeface="Arial" pitchFamily="34" charset="0"/>
              </a:endParaRPr>
            </a:p>
          </p:txBody>
        </p:sp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52" y="38192"/>
              <a:ext cx="742950" cy="96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3" descr="Pathways_Middle_Class_logo_last copy_outlined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865" y="201280"/>
            <a:ext cx="1632747" cy="62860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0061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528" y="1122363"/>
            <a:ext cx="8045973" cy="1984252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4800" dirty="0" smtClean="0">
                <a:solidFill>
                  <a:srgbClr val="C00000"/>
                </a:solidFill>
                <a:latin typeface="+mn-lt"/>
              </a:rPr>
            </a:br>
            <a:r>
              <a:rPr lang="en-US" sz="4800" dirty="0" smtClean="0">
                <a:solidFill>
                  <a:srgbClr val="C00000"/>
                </a:solidFill>
                <a:latin typeface="+mn-lt"/>
              </a:rPr>
              <a:t>MOCRS Community Walk-through</a:t>
            </a:r>
            <a:br>
              <a:rPr lang="en-US" sz="4800" dirty="0" smtClean="0">
                <a:solidFill>
                  <a:srgbClr val="C00000"/>
                </a:solidFill>
                <a:latin typeface="+mn-lt"/>
              </a:rPr>
            </a:br>
            <a:r>
              <a:rPr lang="en-US" sz="4800" b="1" dirty="0" smtClean="0">
                <a:solidFill>
                  <a:srgbClr val="C00000"/>
                </a:solidFill>
                <a:latin typeface="+mn-lt"/>
              </a:rPr>
              <a:t>Ward 7: Benning Ridge &amp; Marshall Heights Communities</a:t>
            </a:r>
            <a:endParaRPr lang="en-US" sz="4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22B8-EFE1-4889-BAC2-654C17129C93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-12032" y="-88416"/>
            <a:ext cx="9144000" cy="1088634"/>
            <a:chOff x="-12032" y="43935"/>
            <a:chExt cx="9144000" cy="1088634"/>
          </a:xfrm>
        </p:grpSpPr>
        <p:sp>
          <p:nvSpPr>
            <p:cNvPr id="7" name="Rectangle 6"/>
            <p:cNvSpPr/>
            <p:nvPr/>
          </p:nvSpPr>
          <p:spPr>
            <a:xfrm>
              <a:off x="-12032" y="324865"/>
              <a:ext cx="9144000" cy="70215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43935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52" y="170544"/>
              <a:ext cx="742950" cy="96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1083837" y="332555"/>
              <a:ext cx="782521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b="1" i="0" u="none" strike="noStrike" cap="none" spc="300" normalizeH="0" baseline="0" dirty="0" smtClean="0">
                  <a:ln>
                    <a:noFill/>
                  </a:ln>
                  <a:solidFill>
                    <a:schemeClr val="bg1"/>
                  </a:solidFill>
                  <a:ea typeface="Times New Roman" pitchFamily="18" charset="0"/>
                  <a:cs typeface="Times New Roman" pitchFamily="18" charset="0"/>
                </a:rPr>
                <a:t>Ward 7</a:t>
              </a:r>
              <a:r>
                <a:rPr lang="en-US" altLang="en-US" b="1" spc="300" dirty="0" smtClean="0">
                  <a:solidFill>
                    <a:schemeClr val="bg1"/>
                  </a:solidFill>
                  <a:ea typeface="Times New Roman" pitchFamily="18" charset="0"/>
                  <a:cs typeface="Times New Roman" pitchFamily="18" charset="0"/>
                </a:rPr>
                <a:t>: Benning Ridge and Marshall Heights Communities</a:t>
              </a:r>
              <a:endParaRPr lang="en-US" altLang="en-US" b="1" spc="300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b="1" spc="300" dirty="0" smtClean="0">
                  <a:solidFill>
                    <a:schemeClr val="bg1"/>
                  </a:solidFill>
                  <a:cs typeface="Times New Roman" pitchFamily="18" charset="0"/>
                </a:rPr>
                <a:t>Muriel Bowser, Mayor</a:t>
              </a:r>
              <a:endParaRPr kumimoji="0" lang="en-US" altLang="en-US" b="1" i="0" u="none" strike="noStrike" cap="none" spc="300" normalizeH="0" baseline="0" dirty="0" smtClean="0">
                <a:ln>
                  <a:noFill/>
                </a:ln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55646" y="6492976"/>
            <a:ext cx="4210335" cy="200660"/>
            <a:chOff x="2455645" y="6492975"/>
            <a:chExt cx="4210335" cy="200660"/>
          </a:xfrm>
        </p:grpSpPr>
        <p:pic>
          <p:nvPicPr>
            <p:cNvPr id="10" name="officeArt object"/>
            <p:cNvPicPr/>
            <p:nvPr/>
          </p:nvPicPr>
          <p:blipFill>
            <a:blip r:embed="rId4">
              <a:extLst/>
            </a:blip>
            <a:srcRect b="83820"/>
            <a:stretch>
              <a:fillRect/>
            </a:stretch>
          </p:blipFill>
          <p:spPr>
            <a:xfrm>
              <a:off x="4079908" y="6492975"/>
              <a:ext cx="960120" cy="200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2455645" y="6617368"/>
              <a:ext cx="162426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041717" y="6617368"/>
              <a:ext cx="162426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id:image001.png@01D062F7.572522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82" y="3720956"/>
            <a:ext cx="3190173" cy="135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757991" y="5165397"/>
            <a:ext cx="8081211" cy="1214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Tuesday, December </a:t>
            </a:r>
            <a:r>
              <a:rPr lang="en-US" sz="1600" b="1" dirty="0" smtClean="0"/>
              <a:t>14, 2016</a:t>
            </a:r>
            <a:endParaRPr lang="en-US" sz="1600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/>
              <a:t>3</a:t>
            </a:r>
            <a:r>
              <a:rPr lang="en-US" sz="1600" b="1" dirty="0" smtClean="0"/>
              <a:t>:00 PM – 5:00 PM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/>
              <a:t>Start: </a:t>
            </a:r>
            <a:r>
              <a:rPr lang="en-US" sz="1600" b="1" dirty="0" smtClean="0"/>
              <a:t>Dollar Plus Food Store– 4837 Benning Road, </a:t>
            </a:r>
            <a:r>
              <a:rPr lang="en-US" sz="1600" b="1" dirty="0" smtClean="0"/>
              <a:t>SE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End: </a:t>
            </a:r>
            <a:r>
              <a:rPr lang="en-US" sz="1600" b="1" dirty="0" err="1" smtClean="0"/>
              <a:t>Benning</a:t>
            </a:r>
            <a:r>
              <a:rPr lang="en-US" sz="1600" b="1" dirty="0" smtClean="0"/>
              <a:t> Park Recreation Center--- 5100 Southern Avenue SE </a:t>
            </a:r>
            <a:endParaRPr lang="en-US" sz="1600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600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908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22B8-EFE1-4889-BAC2-654C17129C9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299658"/>
            <a:ext cx="24878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-72735"/>
            <a:ext cx="9131967" cy="1548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-12032" y="-88416"/>
            <a:ext cx="9144000" cy="1088634"/>
            <a:chOff x="-12032" y="43935"/>
            <a:chExt cx="9144000" cy="1088634"/>
          </a:xfrm>
        </p:grpSpPr>
        <p:sp>
          <p:nvSpPr>
            <p:cNvPr id="16" name="Rectangle 15"/>
            <p:cNvSpPr/>
            <p:nvPr/>
          </p:nvSpPr>
          <p:spPr>
            <a:xfrm>
              <a:off x="-12032" y="324865"/>
              <a:ext cx="9144000" cy="70215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2"/>
            <p:cNvSpPr>
              <a:spLocks noChangeArrowheads="1"/>
            </p:cNvSpPr>
            <p:nvPr/>
          </p:nvSpPr>
          <p:spPr bwMode="auto">
            <a:xfrm>
              <a:off x="0" y="43935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52" y="170544"/>
              <a:ext cx="742950" cy="96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1083837" y="332555"/>
              <a:ext cx="782521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pc="300" dirty="0" smtClean="0">
                  <a:solidFill>
                    <a:schemeClr val="bg1"/>
                  </a:solidFill>
                  <a:ea typeface="Times New Roman" pitchFamily="18" charset="0"/>
                  <a:cs typeface="Times New Roman" pitchFamily="18" charset="0"/>
                </a:rPr>
                <a:t>Ward 7: </a:t>
              </a:r>
              <a:r>
                <a:rPr lang="en-US" altLang="en-US" b="1" spc="300" dirty="0">
                  <a:solidFill>
                    <a:schemeClr val="bg1"/>
                  </a:solidFill>
                  <a:ea typeface="Times New Roman" pitchFamily="18" charset="0"/>
                  <a:cs typeface="Times New Roman" pitchFamily="18" charset="0"/>
                </a:rPr>
                <a:t>Benning Ridge and Marshall Heights Communities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pc="300" dirty="0">
                  <a:solidFill>
                    <a:schemeClr val="bg1"/>
                  </a:solidFill>
                  <a:cs typeface="Times New Roman" pitchFamily="18" charset="0"/>
                </a:rPr>
                <a:t>Muriel Bowser, Mayor</a:t>
              </a:r>
              <a:endParaRPr lang="en-US" altLang="en-US" b="1" spc="3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" name="Picture 3" descr="C:\Users\adrian.sutton\Desktop\IMG_36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4" y="1582285"/>
            <a:ext cx="375115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rian.sutton\Downloads\MMB@Ward 7 Community Walk.12.14.2016.Khalid.Naji-Allah (19 of 21)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90" y="1276141"/>
            <a:ext cx="6842603" cy="505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1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6527" y="972590"/>
            <a:ext cx="8229600" cy="67287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22B8-EFE1-4889-BAC2-654C1712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-72735"/>
            <a:ext cx="9131968" cy="120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12032" y="-88416"/>
            <a:ext cx="9144000" cy="1088634"/>
            <a:chOff x="-12032" y="43935"/>
            <a:chExt cx="9144000" cy="1088634"/>
          </a:xfrm>
        </p:grpSpPr>
        <p:sp>
          <p:nvSpPr>
            <p:cNvPr id="11" name="Rectangle 10"/>
            <p:cNvSpPr/>
            <p:nvPr/>
          </p:nvSpPr>
          <p:spPr>
            <a:xfrm>
              <a:off x="-12032" y="324865"/>
              <a:ext cx="9144000" cy="70215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0" y="43935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52" y="170544"/>
              <a:ext cx="742950" cy="96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083837" y="332555"/>
              <a:ext cx="782521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pc="300" dirty="0">
                  <a:solidFill>
                    <a:schemeClr val="bg1"/>
                  </a:solidFill>
                  <a:ea typeface="Times New Roman" pitchFamily="18" charset="0"/>
                  <a:cs typeface="Times New Roman" pitchFamily="18" charset="0"/>
                </a:rPr>
                <a:t>Ward 7: Benning Ridge and Marshall Heights Communities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pc="300" dirty="0">
                  <a:solidFill>
                    <a:schemeClr val="bg1"/>
                  </a:solidFill>
                  <a:cs typeface="Times New Roman" pitchFamily="18" charset="0"/>
                </a:rPr>
                <a:t>Muriel Bowser, Mayor</a:t>
              </a:r>
              <a:endParaRPr lang="en-US" altLang="en-US" b="1" spc="3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" name="Picture 2" descr="C:\Users\adrian.sutton\Desktop\route 2 benn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0" y="1597024"/>
            <a:ext cx="4731449" cy="45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152" y="1597024"/>
            <a:ext cx="2987675" cy="452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4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" y="1748413"/>
            <a:ext cx="8212677" cy="4752871"/>
          </a:xfrm>
        </p:spPr>
        <p:txBody>
          <a:bodyPr numCol="2"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600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John </a:t>
            </a:r>
            <a:r>
              <a:rPr lang="en-US" sz="1600" b="1" dirty="0" smtClean="0"/>
              <a:t>Falcicchio</a:t>
            </a:r>
            <a:r>
              <a:rPr lang="en-US" sz="1600" b="1" dirty="0" smtClean="0"/>
              <a:t>, Chief of Staff of the Executive Office of the Mayor Muriel Bowser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John Schools, Chief Performance Officer of the District Department of Transportation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Peter Newsham, Interim Chief, Metropolitan Police Department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David Taylor, 6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Police District Police Commander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Melinda </a:t>
            </a:r>
            <a:r>
              <a:rPr lang="en-US" sz="1600" b="1" dirty="0" smtClean="0"/>
              <a:t>Bolling, Director of the Department of Consumer &amp; Regulatory Affairs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Keith Anderson , Director of the Department of Parks &amp; Recreation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Ana Harvey, </a:t>
            </a:r>
            <a:r>
              <a:rPr lang="en-US" sz="1600" b="1" dirty="0"/>
              <a:t>Director </a:t>
            </a:r>
            <a:r>
              <a:rPr lang="en-US" sz="1600" b="1" dirty="0" smtClean="0"/>
              <a:t>of the Department </a:t>
            </a:r>
            <a:r>
              <a:rPr lang="en-US" sz="1600" b="1" dirty="0"/>
              <a:t>of Small and Local Business </a:t>
            </a:r>
            <a:r>
              <a:rPr lang="en-US" sz="1600" b="1" dirty="0" smtClean="0"/>
              <a:t>Development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Brian Ferguson, Director of the Mayor’s Office of Returning Citizens</a:t>
            </a:r>
          </a:p>
          <a:p>
            <a:pPr marL="228600" lvl="1"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Jackie Reyes, Director of the Mayor’s Office of Latino Affairs </a:t>
            </a:r>
            <a:endParaRPr lang="en-US" sz="1600" b="1" dirty="0" smtClean="0"/>
          </a:p>
          <a:p>
            <a:pPr marL="228600" lvl="1">
              <a:spcBef>
                <a:spcPts val="0"/>
              </a:spcBef>
              <a:spcAft>
                <a:spcPts val="1200"/>
              </a:spcAft>
            </a:pPr>
            <a:endParaRPr lang="en-US" sz="1600" b="1" dirty="0"/>
          </a:p>
          <a:p>
            <a:pPr marL="228600" lvl="1">
              <a:spcBef>
                <a:spcPts val="0"/>
              </a:spcBef>
              <a:spcAft>
                <a:spcPts val="1200"/>
              </a:spcAft>
            </a:pPr>
            <a:endParaRPr lang="en-US" sz="1600" b="1" dirty="0" smtClean="0"/>
          </a:p>
          <a:p>
            <a:pPr marL="228600" lvl="1"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Thomas Bowen, Director of the Mayor’s Office Religious Affairs </a:t>
            </a:r>
          </a:p>
          <a:p>
            <a:pPr marL="228600" lvl="1"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Kimberly Bassett, Director of Mayor’s Office Women’s Policy &amp; Initiatives </a:t>
            </a:r>
            <a:endParaRPr lang="en-US" sz="16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Tommie Jones, Director of the Mayor’s Office of Community Relations &amp; </a:t>
            </a:r>
            <a:r>
              <a:rPr lang="en-US" sz="1600" b="1" dirty="0" smtClean="0"/>
              <a:t>Services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Julia </a:t>
            </a:r>
            <a:r>
              <a:rPr lang="en-US" sz="1600" b="1" dirty="0"/>
              <a:t>Irving, Community Outreach Coordinator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/>
              <a:t>Jason Medina, Sixth District Outreach Officer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/>
              <a:t>Harold Beckham, DPW Inspector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/>
              <a:t>Jacqueline Brooks, DPW Sweep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/>
              <a:t>Jackie Stanley, Community Outreach Coordinator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/>
              <a:t>Diane Preston, DPR Roving Leader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600" b="1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6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600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6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79" y="86714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DC Government Attendees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22B8-EFE1-4889-BAC2-654C17129C9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2031" y="-72735"/>
            <a:ext cx="9144000" cy="120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12032" y="-88416"/>
            <a:ext cx="9144000" cy="1088634"/>
            <a:chOff x="-12032" y="43935"/>
            <a:chExt cx="9144000" cy="1088634"/>
          </a:xfrm>
        </p:grpSpPr>
        <p:sp>
          <p:nvSpPr>
            <p:cNvPr id="7" name="Rectangle 6"/>
            <p:cNvSpPr/>
            <p:nvPr/>
          </p:nvSpPr>
          <p:spPr>
            <a:xfrm>
              <a:off x="-12032" y="324865"/>
              <a:ext cx="9144000" cy="70215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0" y="43935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52" y="170544"/>
              <a:ext cx="742950" cy="96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1083837" y="332555"/>
              <a:ext cx="782521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pc="300" dirty="0">
                  <a:solidFill>
                    <a:schemeClr val="bg1"/>
                  </a:solidFill>
                  <a:ea typeface="Times New Roman" pitchFamily="18" charset="0"/>
                  <a:cs typeface="Times New Roman" pitchFamily="18" charset="0"/>
                </a:rPr>
                <a:t>Ward 7: Benning Ridge and Marshall Heights Communities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pc="300" dirty="0">
                  <a:solidFill>
                    <a:schemeClr val="bg1"/>
                  </a:solidFill>
                  <a:cs typeface="Times New Roman" pitchFamily="18" charset="0"/>
                </a:rPr>
                <a:t>Muriel Bowser, Mayor</a:t>
              </a:r>
              <a:endParaRPr lang="en-US" altLang="en-US" b="1" spc="3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3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" y="1913040"/>
            <a:ext cx="8081211" cy="40185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600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Benjamin Thomas, ANC 7E01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Ebbon A Allen, ANC 7E03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Takiyah Tate, ANC 7E04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Tyrell Holcomb, ANC 7F01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Reverend Ken Brown, Landlord on 4600 Hillside Road, SE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Sandra Ware, Resident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Veda Rasheed, Resident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Ashley Harding, KIPP DC – Associate Director of Family &amp; Community Engagement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Kevin Mehm, KIPP DC – Managing Director of Operations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6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79" y="867146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+mn-lt"/>
              </a:rPr>
              <a:t>Community Participants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22B8-EFE1-4889-BAC2-654C17129C9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9144000" cy="120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12032" y="-88416"/>
            <a:ext cx="9144000" cy="1088634"/>
            <a:chOff x="-12032" y="43935"/>
            <a:chExt cx="9144000" cy="1088634"/>
          </a:xfrm>
        </p:grpSpPr>
        <p:sp>
          <p:nvSpPr>
            <p:cNvPr id="7" name="Rectangle 6"/>
            <p:cNvSpPr/>
            <p:nvPr/>
          </p:nvSpPr>
          <p:spPr>
            <a:xfrm>
              <a:off x="-12032" y="324865"/>
              <a:ext cx="9144000" cy="70215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0" y="43935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52" y="170544"/>
              <a:ext cx="742950" cy="96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1083837" y="332555"/>
              <a:ext cx="782521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pc="300" dirty="0">
                  <a:solidFill>
                    <a:schemeClr val="bg1"/>
                  </a:solidFill>
                  <a:ea typeface="Times New Roman" pitchFamily="18" charset="0"/>
                  <a:cs typeface="Times New Roman" pitchFamily="18" charset="0"/>
                </a:rPr>
                <a:t>Ward 7: Benning Ridge and Marshall Heights Communities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pc="300" dirty="0">
                  <a:solidFill>
                    <a:schemeClr val="bg1"/>
                  </a:solidFill>
                  <a:cs typeface="Times New Roman" pitchFamily="18" charset="0"/>
                </a:rPr>
                <a:t>Muriel Bowser, Mayor</a:t>
              </a:r>
              <a:endParaRPr lang="en-US" altLang="en-US" b="1" spc="3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07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26527" y="1000217"/>
            <a:ext cx="8229600" cy="10450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Issues Identified and Status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22B8-EFE1-4889-BAC2-654C1712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9305" y="-88416"/>
            <a:ext cx="9191273" cy="134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12032" y="-88416"/>
            <a:ext cx="9144000" cy="1088634"/>
            <a:chOff x="-12032" y="43935"/>
            <a:chExt cx="9144000" cy="1088634"/>
          </a:xfrm>
        </p:grpSpPr>
        <p:sp>
          <p:nvSpPr>
            <p:cNvPr id="7" name="Rectangle 6"/>
            <p:cNvSpPr/>
            <p:nvPr/>
          </p:nvSpPr>
          <p:spPr>
            <a:xfrm>
              <a:off x="-12032" y="324865"/>
              <a:ext cx="9144000" cy="70215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0" y="43935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52" y="170544"/>
              <a:ext cx="742950" cy="96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1083837" y="332555"/>
              <a:ext cx="782521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pc="300" dirty="0">
                  <a:solidFill>
                    <a:schemeClr val="bg1"/>
                  </a:solidFill>
                  <a:ea typeface="Times New Roman" pitchFamily="18" charset="0"/>
                  <a:cs typeface="Times New Roman" pitchFamily="18" charset="0"/>
                </a:rPr>
                <a:t>Ward 7: Benning Ridge and Marshall Heights Communities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pc="300" dirty="0">
                  <a:solidFill>
                    <a:schemeClr val="bg1"/>
                  </a:solidFill>
                  <a:cs typeface="Times New Roman" pitchFamily="18" charset="0"/>
                </a:rPr>
                <a:t>Muriel Bowser, Mayor</a:t>
              </a:r>
              <a:endParaRPr lang="en-US" altLang="en-US" b="1" spc="3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627861"/>
              </p:ext>
            </p:extLst>
          </p:nvPr>
        </p:nvGraphicFramePr>
        <p:xfrm>
          <a:off x="457200" y="1852550"/>
          <a:ext cx="8134140" cy="43774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4813"/>
                <a:gridCol w="1796059"/>
                <a:gridCol w="1183169"/>
                <a:gridCol w="1172214"/>
                <a:gridCol w="1007885"/>
              </a:tblGrid>
              <a:tr h="2595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effectLst/>
                          <a:latin typeface="Calibri"/>
                        </a:rPr>
                        <a:t>Issue Identified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effectLst/>
                          <a:latin typeface="Calibri"/>
                        </a:rPr>
                        <a:t>Address or Location of Issue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effectLst/>
                          <a:latin typeface="Calibri"/>
                        </a:rPr>
                        <a:t>Agency Owner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effectLst/>
                          <a:latin typeface="Calibri"/>
                        </a:rPr>
                        <a:t>Estimated Resolution Date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114300" marR="9525" marT="9525" marB="0" anchor="ctr"/>
                </a:tc>
              </a:tr>
              <a:tr h="15979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Leaf Collection </a:t>
                      </a:r>
                      <a:r>
                        <a:rPr lang="en-US" sz="900" b="0" i="0" u="none" strike="noStrike" dirty="0" smtClean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Education </a:t>
                      </a:r>
                      <a:endParaRPr lang="en-US" sz="900" b="0" i="0" u="none" strike="noStrike" dirty="0">
                        <a:solidFill>
                          <a:srgbClr val="613B31"/>
                        </a:solidFill>
                        <a:effectLst/>
                        <a:latin typeface="Century Schoolbook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4837 Benning Road SE 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DPW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Short-Term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Open  </a:t>
                      </a:r>
                    </a:p>
                  </a:txBody>
                  <a:tcPr marL="114300" marR="9525" marT="9525" marB="0"/>
                </a:tc>
              </a:tr>
              <a:tr h="15979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Abandoned Vehicle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4944 G ST SE 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DPW/DCRA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Short-Term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Open</a:t>
                      </a:r>
                    </a:p>
                  </a:txBody>
                  <a:tcPr marL="114300" marR="9525" marT="9525" marB="0"/>
                </a:tc>
              </a:tr>
              <a:tr h="20919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Nuisance Property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4944 G ST SE 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DCRA/OAG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Short-Term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Open</a:t>
                      </a:r>
                    </a:p>
                  </a:txBody>
                  <a:tcPr marL="114300" marR="9525" marT="9525" marB="0"/>
                </a:tc>
              </a:tr>
              <a:tr h="15979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Trash &amp; Debris Removal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4900 Benning RD SE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DPW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Short-Term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Open</a:t>
                      </a:r>
                    </a:p>
                  </a:txBody>
                  <a:tcPr marL="114300" marR="9525" marT="9525" marB="0"/>
                </a:tc>
              </a:tr>
              <a:tr h="15979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Vacant Property </a:t>
                      </a:r>
                      <a:r>
                        <a:rPr lang="en-US" sz="900" b="0" i="0" u="none" strike="noStrike" dirty="0" smtClean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Enforcement</a:t>
                      </a:r>
                      <a:r>
                        <a:rPr lang="en-US" sz="900" b="0" i="0" u="none" strike="noStrike" baseline="0" dirty="0" smtClean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613B31"/>
                        </a:solidFill>
                        <a:effectLst/>
                        <a:latin typeface="Century Schoolbook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4964 Hannah PL SE 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DCRA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Short-Term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Open  </a:t>
                      </a:r>
                    </a:p>
                  </a:txBody>
                  <a:tcPr marL="114300" marR="9525" marT="9525" marB="0"/>
                </a:tc>
              </a:tr>
              <a:tr h="15813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Order of </a:t>
                      </a:r>
                      <a:r>
                        <a:rPr lang="en-US" sz="900" b="0" i="0" u="none" strike="noStrike" dirty="0" smtClean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Correction:</a:t>
                      </a:r>
                      <a:r>
                        <a:rPr lang="en-US" sz="900" b="0" i="0" u="none" strike="noStrike" baseline="0" dirty="0" smtClean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 Collapsed Roof </a:t>
                      </a:r>
                      <a:endParaRPr lang="en-US" sz="900" b="0" i="0" u="none" strike="noStrike" dirty="0">
                        <a:solidFill>
                          <a:srgbClr val="613B31"/>
                        </a:solidFill>
                        <a:effectLst/>
                        <a:latin typeface="Century Schoolbook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4964 Hannah PL SE 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DCRA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Short-Term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Open</a:t>
                      </a:r>
                    </a:p>
                  </a:txBody>
                  <a:tcPr marL="114300" marR="9525" marT="9525" marB="0"/>
                </a:tc>
              </a:tr>
              <a:tr h="15979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Small Landlord Loan Information (Outreach)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4964 Hannah PL SE 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DCRA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Long-Term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Open</a:t>
                      </a:r>
                    </a:p>
                  </a:txBody>
                  <a:tcPr marL="114300" marR="9525" marT="9525" marB="0"/>
                </a:tc>
              </a:tr>
              <a:tr h="15979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Theo's Chicken &amp; Waffles Carry-Out </a:t>
                      </a:r>
                      <a:r>
                        <a:rPr lang="en-US" sz="900" b="0" i="0" u="none" strike="noStrike" dirty="0" smtClean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Outreach</a:t>
                      </a:r>
                      <a:r>
                        <a:rPr lang="en-US" sz="900" b="0" i="0" u="none" strike="noStrike" baseline="0" dirty="0" smtClean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613B31"/>
                        </a:solidFill>
                        <a:effectLst/>
                        <a:latin typeface="Century Schoolbook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5013 H ST SE 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DSLBD/DMPED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Short-Term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Open  </a:t>
                      </a:r>
                    </a:p>
                  </a:txBody>
                  <a:tcPr marL="114300" marR="9525" marT="9525" marB="0"/>
                </a:tc>
              </a:tr>
              <a:tr h="162238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Next One Barbershop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5011 H ST SE 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DSLBD/DMPED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Short-Term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Open  </a:t>
                      </a:r>
                    </a:p>
                  </a:txBody>
                  <a:tcPr marL="114300" marR="9525" marT="9525" marB="0"/>
                </a:tc>
              </a:tr>
              <a:tr h="15027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Billboard Restoration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5000 Benning Road SE 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DDOT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Short-Term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Open  </a:t>
                      </a:r>
                    </a:p>
                  </a:txBody>
                  <a:tcPr marL="114300" marR="9525" marT="9525" marB="0"/>
                </a:tc>
              </a:tr>
              <a:tr h="15979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Billboard Restoration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5000 H ST SE 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DDOT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Short-Term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Open  </a:t>
                      </a:r>
                    </a:p>
                  </a:txBody>
                  <a:tcPr marL="114300" marR="9525" marT="9525" marB="0"/>
                </a:tc>
              </a:tr>
              <a:tr h="15979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DBH Outreach: Substance Abuse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5000 Benning Road SE 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DBH/MPD/DCRA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Short-Term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Open  </a:t>
                      </a:r>
                    </a:p>
                  </a:txBody>
                  <a:tcPr marL="114300" marR="9525" marT="9525" marB="0"/>
                </a:tc>
              </a:tr>
              <a:tr h="15979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Food Store ATM: Out of Order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5026 Benning Road SE 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DCRA/DISB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Short-Term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Open  </a:t>
                      </a:r>
                    </a:p>
                  </a:txBody>
                  <a:tcPr marL="114300" marR="9525" marT="9525" marB="0"/>
                </a:tc>
              </a:tr>
              <a:tr h="15979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Shoes On Power Wire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5026 Benning Road SE 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OCTFME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Short-Term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Open</a:t>
                      </a:r>
                    </a:p>
                  </a:txBody>
                  <a:tcPr marL="114300" marR="9525" marT="9525" marB="0"/>
                </a:tc>
              </a:tr>
              <a:tr h="15979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Mama's </a:t>
                      </a:r>
                      <a:r>
                        <a:rPr lang="en-US" sz="900" b="0" i="0" u="none" strike="noStrike" dirty="0" smtClean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Laundromat: </a:t>
                      </a:r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Investigate Closure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4528 Benning Road SE  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MOCRS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Short-Term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Open  </a:t>
                      </a:r>
                    </a:p>
                  </a:txBody>
                  <a:tcPr marL="114300" marR="9525" marT="9525" marB="0"/>
                </a:tc>
              </a:tr>
              <a:tr h="290787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Private Security Camera Outreach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5000 Block of Benning Road SE 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MOCRS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Short-Term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Open  </a:t>
                      </a:r>
                    </a:p>
                  </a:txBody>
                  <a:tcPr marL="114300" marR="9525" marT="9525" marB="0"/>
                </a:tc>
              </a:tr>
              <a:tr h="290787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Comprehensive Response to: K2 Abuse, Open Shooting Cases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5000 Block of Benning Road SE 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DHS, DBH, DOES, Safer Stronger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Short-Term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Open  </a:t>
                      </a:r>
                    </a:p>
                  </a:txBody>
                  <a:tcPr marL="114300" marR="9525" marT="9525" marB="0"/>
                </a:tc>
              </a:tr>
              <a:tr h="15979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smtClean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Public Safety</a:t>
                      </a:r>
                      <a:r>
                        <a:rPr lang="en-US" sz="900" b="0" i="0" u="none" strike="noStrike" baseline="0" dirty="0" smtClean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Concerns</a:t>
                      </a:r>
                      <a:endParaRPr lang="en-US" sz="900" b="0" i="0" u="none" strike="noStrike" dirty="0">
                        <a:solidFill>
                          <a:srgbClr val="613B31"/>
                        </a:solidFill>
                        <a:effectLst/>
                        <a:latin typeface="Century Schoolbook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5000 H ST SE 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MPD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Long-Term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Open  </a:t>
                      </a:r>
                    </a:p>
                  </a:txBody>
                  <a:tcPr marL="114300" marR="9525" marT="9525" marB="0"/>
                </a:tc>
              </a:tr>
              <a:tr h="15979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Crime Camera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4600 Hillside Road SE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MPD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Short-Term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Open</a:t>
                      </a:r>
                    </a:p>
                  </a:txBody>
                  <a:tcPr marL="114300" marR="9525" marT="9525" marB="0"/>
                </a:tc>
              </a:tr>
              <a:tr h="15979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Homicide Case Update: July 2016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5000 H ST SE 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MPD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Short-Term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Open </a:t>
                      </a:r>
                    </a:p>
                  </a:txBody>
                  <a:tcPr marL="114300" marR="9525" marT="9525" marB="0"/>
                </a:tc>
              </a:tr>
              <a:tr h="15979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Vacant Property </a:t>
                      </a:r>
                      <a:r>
                        <a:rPr lang="en-US" sz="900" b="0" i="0" u="none" strike="noStrike" dirty="0" smtClean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Enforcement</a:t>
                      </a:r>
                      <a:r>
                        <a:rPr lang="en-US" sz="900" b="0" i="0" u="none" strike="noStrike" baseline="0" dirty="0" smtClean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613B31"/>
                        </a:solidFill>
                        <a:effectLst/>
                        <a:latin typeface="Century Schoolbook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5100 Hannah PL SE 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DCRA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Short-Term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Open </a:t>
                      </a:r>
                    </a:p>
                  </a:txBody>
                  <a:tcPr marL="114300" marR="9525" marT="9525" marB="0"/>
                </a:tc>
              </a:tr>
              <a:tr h="15979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Vacant Property </a:t>
                      </a:r>
                      <a:r>
                        <a:rPr lang="en-US" sz="900" b="0" i="0" u="none" strike="noStrike" dirty="0" smtClean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Enforcement</a:t>
                      </a:r>
                      <a:r>
                        <a:rPr lang="en-US" sz="900" b="0" i="0" u="none" strike="noStrike" baseline="0" dirty="0" smtClean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613B31"/>
                        </a:solidFill>
                        <a:effectLst/>
                        <a:latin typeface="Century Schoolbook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5133 Hannah PL SE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DCRA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Short-Term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Open</a:t>
                      </a:r>
                    </a:p>
                  </a:txBody>
                  <a:tcPr marL="114300" marR="9525" marT="9525" marB="0"/>
                </a:tc>
              </a:tr>
              <a:tr h="29979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DPR Community Garden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5100 Southern Avenue SE 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DPR/DGS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Short-Term</a:t>
                      </a: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613B31"/>
                          </a:solidFill>
                          <a:effectLst/>
                          <a:latin typeface="Century Schoolbook"/>
                        </a:rPr>
                        <a:t>Open </a:t>
                      </a:r>
                    </a:p>
                  </a:txBody>
                  <a:tcPr marL="114300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6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" y="1913040"/>
            <a:ext cx="8081211" cy="40185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600" b="1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6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600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22B8-EFE1-4889-BAC2-654C17129C9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2031" y="-72735"/>
            <a:ext cx="9156032" cy="120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12032" y="-88416"/>
            <a:ext cx="9144000" cy="1088634"/>
            <a:chOff x="-12032" y="43935"/>
            <a:chExt cx="9144000" cy="1088634"/>
          </a:xfrm>
        </p:grpSpPr>
        <p:sp>
          <p:nvSpPr>
            <p:cNvPr id="7" name="Rectangle 6"/>
            <p:cNvSpPr/>
            <p:nvPr/>
          </p:nvSpPr>
          <p:spPr>
            <a:xfrm>
              <a:off x="-12032" y="324865"/>
              <a:ext cx="9144000" cy="70215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0" y="43935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52" y="170544"/>
              <a:ext cx="742950" cy="96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1083837" y="332555"/>
              <a:ext cx="782521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pc="300" dirty="0">
                  <a:solidFill>
                    <a:schemeClr val="bg1"/>
                  </a:solidFill>
                  <a:ea typeface="Times New Roman" pitchFamily="18" charset="0"/>
                  <a:cs typeface="Times New Roman" pitchFamily="18" charset="0"/>
                </a:rPr>
                <a:t>Ward 7: Benning Ridge and Marshall Heights Communities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pc="300" dirty="0">
                  <a:solidFill>
                    <a:schemeClr val="bg1"/>
                  </a:solidFill>
                  <a:cs typeface="Times New Roman" pitchFamily="18" charset="0"/>
                </a:rPr>
                <a:t>Muriel Bowser, Mayor</a:t>
              </a:r>
              <a:endParaRPr lang="en-US" altLang="en-US" b="1" spc="3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7" y="1000218"/>
            <a:ext cx="3983456" cy="333969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22" y="1000218"/>
            <a:ext cx="4166234" cy="333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9980" y="4632290"/>
            <a:ext cx="3796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Mayor Bowser is talking to Interim Police Chief Newsham about the vacant billboard and public safety issues along the 4800 block of </a:t>
            </a:r>
            <a:r>
              <a:rPr lang="en-US" dirty="0" err="1" smtClean="0"/>
              <a:t>Benning</a:t>
            </a:r>
            <a:r>
              <a:rPr lang="en-US" dirty="0" smtClean="0"/>
              <a:t> Rd SE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96447" y="4712677"/>
            <a:ext cx="38059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Mayor Bowser and Ward 7 Community Liaison Adrian Sutton discussing the community concerns regarding the blighted ATM machine along the 5000 block of </a:t>
            </a:r>
            <a:r>
              <a:rPr lang="en-US" dirty="0" err="1" smtClean="0"/>
              <a:t>Benning</a:t>
            </a:r>
            <a:r>
              <a:rPr lang="en-US" dirty="0" smtClean="0"/>
              <a:t> Rd 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15172</TotalTime>
  <Words>714</Words>
  <Application>Microsoft Office PowerPoint</Application>
  <PresentationFormat>On-screen Show (4:3)</PresentationFormat>
  <Paragraphs>194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2_Office Theme</vt:lpstr>
      <vt:lpstr> MOCRS Community Walk-through Ward 7: Benning Ridge &amp; Marshall Heights Communities</vt:lpstr>
      <vt:lpstr>PowerPoint Presentation</vt:lpstr>
      <vt:lpstr>Route</vt:lpstr>
      <vt:lpstr>DC Government Attendees</vt:lpstr>
      <vt:lpstr>Community Participants</vt:lpstr>
      <vt:lpstr>Issues Identified and Status</vt:lpstr>
      <vt:lpstr>PowerPoint Presentation</vt:lpstr>
    </vt:vector>
  </TitlesOfParts>
  <Company>DC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Rogers, Jonathan (TRANSITION)</dc:creator>
  <cp:lastModifiedBy>ServUS</cp:lastModifiedBy>
  <cp:revision>337</cp:revision>
  <cp:lastPrinted>2015-06-22T22:51:51Z</cp:lastPrinted>
  <dcterms:created xsi:type="dcterms:W3CDTF">2014-12-18T18:41:53Z</dcterms:created>
  <dcterms:modified xsi:type="dcterms:W3CDTF">2016-12-14T22:20:06Z</dcterms:modified>
</cp:coreProperties>
</file>